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391" r:id="rId2"/>
    <p:sldId id="393" r:id="rId3"/>
    <p:sldId id="394" r:id="rId4"/>
    <p:sldId id="403" r:id="rId5"/>
    <p:sldId id="399" r:id="rId6"/>
    <p:sldId id="400" r:id="rId7"/>
    <p:sldId id="395" r:id="rId8"/>
    <p:sldId id="401" r:id="rId9"/>
    <p:sldId id="396" r:id="rId10"/>
    <p:sldId id="404" r:id="rId11"/>
    <p:sldId id="397" r:id="rId12"/>
    <p:sldId id="402" r:id="rId13"/>
    <p:sldId id="398" r:id="rId14"/>
    <p:sldId id="407" r:id="rId15"/>
    <p:sldId id="388" r:id="rId16"/>
    <p:sldId id="405" r:id="rId17"/>
    <p:sldId id="406" r:id="rId18"/>
    <p:sldId id="410" r:id="rId19"/>
    <p:sldId id="414" r:id="rId20"/>
    <p:sldId id="413" r:id="rId21"/>
    <p:sldId id="409" r:id="rId22"/>
    <p:sldId id="392" r:id="rId23"/>
  </p:sldIdLst>
  <p:sldSz cx="9144000" cy="5143500" type="screen16x9"/>
  <p:notesSz cx="6858000" cy="9144000"/>
  <p:defaultTextStyle>
    <a:defPPr>
      <a:defRPr lang="pt-BR"/>
    </a:defPPr>
    <a:lvl1pPr marL="0" algn="l" defTabSz="7125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56250" algn="l" defTabSz="7125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712500" algn="l" defTabSz="7125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68751" algn="l" defTabSz="7125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425001" algn="l" defTabSz="7125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81251" algn="l" defTabSz="7125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137501" algn="l" defTabSz="7125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93752" algn="l" defTabSz="7125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850002" algn="l" defTabSz="7125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1620">
          <p15:clr>
            <a:srgbClr val="A4A3A4"/>
          </p15:clr>
        </p15:guide>
        <p15:guide id="3" orient="horz" pos="3239">
          <p15:clr>
            <a:srgbClr val="A4A3A4"/>
          </p15:clr>
        </p15:guide>
        <p15:guide id="4" orient="horz" pos="2803">
          <p15:clr>
            <a:srgbClr val="A4A3A4"/>
          </p15:clr>
        </p15:guide>
        <p15:guide id="5" orient="horz" pos="246">
          <p15:clr>
            <a:srgbClr val="A4A3A4"/>
          </p15:clr>
        </p15:guide>
        <p15:guide id="6" orient="horz" pos="1093">
          <p15:clr>
            <a:srgbClr val="A4A3A4"/>
          </p15:clr>
        </p15:guide>
        <p15:guide id="7" orient="horz" pos="1826">
          <p15:clr>
            <a:srgbClr val="A4A3A4"/>
          </p15:clr>
        </p15:guide>
        <p15:guide id="8" orient="horz" pos="2579">
          <p15:clr>
            <a:srgbClr val="A4A3A4"/>
          </p15:clr>
        </p15:guide>
        <p15:guide id="9" orient="horz" pos="2348">
          <p15:clr>
            <a:srgbClr val="A4A3A4"/>
          </p15:clr>
        </p15:guide>
        <p15:guide id="10" orient="horz" pos="2102">
          <p15:clr>
            <a:srgbClr val="A4A3A4"/>
          </p15:clr>
        </p15:guide>
        <p15:guide id="11" orient="horz" pos="1842">
          <p15:clr>
            <a:srgbClr val="A4A3A4"/>
          </p15:clr>
        </p15:guide>
        <p15:guide id="12" orient="horz" pos="1581">
          <p15:clr>
            <a:srgbClr val="A4A3A4"/>
          </p15:clr>
        </p15:guide>
        <p15:guide id="13" orient="horz" pos="1321">
          <p15:clr>
            <a:srgbClr val="A4A3A4"/>
          </p15:clr>
        </p15:guide>
        <p15:guide id="14" orient="horz" pos="820">
          <p15:clr>
            <a:srgbClr val="A4A3A4"/>
          </p15:clr>
        </p15:guide>
        <p15:guide id="15" orient="horz" pos="3035">
          <p15:clr>
            <a:srgbClr val="A4A3A4"/>
          </p15:clr>
        </p15:guide>
        <p15:guide id="16" orient="horz" pos="2555">
          <p15:clr>
            <a:srgbClr val="A4A3A4"/>
          </p15:clr>
        </p15:guide>
        <p15:guide id="17">
          <p15:clr>
            <a:srgbClr val="A4A3A4"/>
          </p15:clr>
        </p15:guide>
        <p15:guide id="18" pos="2880">
          <p15:clr>
            <a:srgbClr val="A4A3A4"/>
          </p15:clr>
        </p15:guide>
        <p15:guide id="19" pos="5759">
          <p15:clr>
            <a:srgbClr val="A4A3A4"/>
          </p15:clr>
        </p15:guide>
        <p15:guide id="20" pos="2365">
          <p15:clr>
            <a:srgbClr val="A4A3A4"/>
          </p15:clr>
        </p15:guide>
        <p15:guide id="21" pos="3249">
          <p15:clr>
            <a:srgbClr val="A4A3A4"/>
          </p15:clr>
        </p15:guide>
        <p15:guide id="22" pos="25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CC0000"/>
    <a:srgbClr val="FFFFFF"/>
    <a:srgbClr val="000000"/>
    <a:srgbClr val="004292"/>
    <a:srgbClr val="00539E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23" autoAdjust="0"/>
    <p:restoredTop sz="92714" autoAdjust="0"/>
  </p:normalViewPr>
  <p:slideViewPr>
    <p:cSldViewPr snapToGrid="0">
      <p:cViewPr>
        <p:scale>
          <a:sx n="75" d="100"/>
          <a:sy n="75" d="100"/>
        </p:scale>
        <p:origin x="786" y="234"/>
      </p:cViewPr>
      <p:guideLst>
        <p:guide orient="horz"/>
        <p:guide orient="horz" pos="1620"/>
        <p:guide orient="horz" pos="3239"/>
        <p:guide orient="horz" pos="2803"/>
        <p:guide orient="horz" pos="246"/>
        <p:guide orient="horz" pos="1093"/>
        <p:guide orient="horz" pos="1826"/>
        <p:guide orient="horz" pos="2579"/>
        <p:guide orient="horz" pos="2348"/>
        <p:guide orient="horz" pos="2102"/>
        <p:guide orient="horz" pos="1842"/>
        <p:guide orient="horz" pos="1581"/>
        <p:guide orient="horz" pos="1321"/>
        <p:guide orient="horz" pos="820"/>
        <p:guide orient="horz" pos="3035"/>
        <p:guide orient="horz" pos="2555"/>
        <p:guide/>
        <p:guide pos="2880"/>
        <p:guide pos="5759"/>
        <p:guide pos="2365"/>
        <p:guide pos="3249"/>
        <p:guide pos="25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2A187A-9E05-964C-A4CA-3DBC0BC1C857}" type="datetimeFigureOut">
              <a:rPr lang="en-US" smtClean="0"/>
              <a:pPr/>
              <a:t>12/6/2017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29E9A-FD1A-9D40-B596-0E8C8B4E6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705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625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56250" algn="l" defTabSz="35625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712500" algn="l" defTabSz="35625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68751" algn="l" defTabSz="35625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425001" algn="l" defTabSz="35625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81251" algn="l" defTabSz="35625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137501" algn="l" defTabSz="35625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93752" algn="l" defTabSz="35625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850002" algn="l" defTabSz="35625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AD02D-254E-43BB-8662-33E076F38BEF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3820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AD02D-254E-43BB-8662-33E076F38BEF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8096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AD02D-254E-43BB-8662-33E076F38BEF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5699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AD02D-254E-43BB-8662-33E076F38BEF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2444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AD02D-254E-43BB-8662-33E076F38BEF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2830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AD02D-254E-43BB-8662-33E076F38BEF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6146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AD02D-254E-43BB-8662-33E076F38BEF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133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AD02D-254E-43BB-8662-33E076F38BEF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7590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7323303"/>
      </p:ext>
    </p:extLst>
  </p:cSld>
  <p:clrMapOvr>
    <a:masterClrMapping/>
  </p:clrMapOvr>
  <p:transition advTm="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E700DB3-DBF0-4086-B675-117E7A9610B8}" type="datetimeFigureOut">
              <a:rPr lang="pt-BR" smtClean="0"/>
              <a:t>06/12/2017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119D8CF-8DEC-4D9F-84EE-ADF04DFF339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2800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3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21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advTm="0">
    <p:fade/>
  </p:transition>
  <p:txStyles>
    <p:titleStyle>
      <a:lvl1pPr algn="ctr" defTabSz="712500" rtl="0" eaLnBrk="1" latinLnBrk="0" hangingPunct="1"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7188" indent="-267188" algn="l" defTabSz="712500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578907" indent="-222656" algn="l" defTabSz="7125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90626" indent="-178125" algn="l" defTabSz="712500" rtl="0" eaLnBrk="1" latinLnBrk="0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246876" indent="-178125" algn="l" defTabSz="7125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126" indent="-178125" algn="l" defTabSz="7125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959376" indent="-178125" algn="l" defTabSz="7125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15627" indent="-178125" algn="l" defTabSz="7125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671877" indent="-178125" algn="l" defTabSz="7125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028127" indent="-178125" algn="l" defTabSz="7125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7125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250" algn="l" defTabSz="7125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2500" algn="l" defTabSz="7125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68751" algn="l" defTabSz="7125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5001" algn="l" defTabSz="7125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1251" algn="l" defTabSz="7125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37501" algn="l" defTabSz="7125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93752" algn="l" defTabSz="7125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50002" algn="l" defTabSz="7125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0.png"/><Relationship Id="rId4" Type="http://schemas.openxmlformats.org/officeDocument/2006/relationships/image" Target="../media/image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A23458-E0AD-4171-8018-224995E717C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A77AC5-9382-41AE-8056-38E23055A07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312A62-D1D8-4F47-B988-B0829A3CB4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71824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9" name="Conector reto 8"/>
          <p:cNvCxnSpPr/>
          <p:nvPr/>
        </p:nvCxnSpPr>
        <p:spPr>
          <a:xfrm>
            <a:off x="180975" y="2609850"/>
            <a:ext cx="8801389" cy="0"/>
          </a:xfrm>
          <a:prstGeom prst="line">
            <a:avLst/>
          </a:prstGeom>
          <a:ln>
            <a:solidFill>
              <a:srgbClr val="FFFFF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523874" y="1532632"/>
            <a:ext cx="46482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NOME DO APRESENTADOR</a:t>
            </a:r>
          </a:p>
        </p:txBody>
      </p:sp>
      <p:cxnSp>
        <p:nvCxnSpPr>
          <p:cNvPr id="22" name="Conector reto 21"/>
          <p:cNvCxnSpPr/>
          <p:nvPr/>
        </p:nvCxnSpPr>
        <p:spPr>
          <a:xfrm>
            <a:off x="180975" y="2655570"/>
            <a:ext cx="5518785" cy="0"/>
          </a:xfrm>
          <a:prstGeom prst="line">
            <a:avLst/>
          </a:prstGeom>
          <a:ln>
            <a:solidFill>
              <a:srgbClr val="FFFFF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/>
          <p:cNvCxnSpPr/>
          <p:nvPr/>
        </p:nvCxnSpPr>
        <p:spPr>
          <a:xfrm>
            <a:off x="3482340" y="2716530"/>
            <a:ext cx="3108960" cy="0"/>
          </a:xfrm>
          <a:prstGeom prst="line">
            <a:avLst/>
          </a:prstGeom>
          <a:ln>
            <a:solidFill>
              <a:srgbClr val="FFFFF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8803048" y="2482288"/>
            <a:ext cx="91440" cy="91440"/>
          </a:xfrm>
          <a:prstGeom prst="ellipse">
            <a:avLst/>
          </a:prstGeom>
          <a:noFill/>
          <a:ln w="3175">
            <a:solidFill>
              <a:srgbClr val="FFFFF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271961" y="2695781"/>
            <a:ext cx="62455" cy="62455"/>
          </a:xfrm>
          <a:prstGeom prst="ellipse">
            <a:avLst/>
          </a:prstGeom>
          <a:noFill/>
          <a:ln w="3175">
            <a:solidFill>
              <a:srgbClr val="FFFFF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7B80F9-5DA5-465E-A45E-946449F6AAD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1700" y="500439"/>
            <a:ext cx="6803000" cy="38248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971C72-DC75-4905-8A96-A72E8A5A2D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0" r="37230"/>
          <a:stretch/>
        </p:blipFill>
        <p:spPr>
          <a:xfrm>
            <a:off x="6662331" y="500439"/>
            <a:ext cx="2481669" cy="3824823"/>
          </a:xfrm>
          <a:prstGeom prst="rect">
            <a:avLst/>
          </a:prstGeom>
        </p:spPr>
      </p:pic>
      <p:cxnSp>
        <p:nvCxnSpPr>
          <p:cNvPr id="12" name="Conector reto 8">
            <a:extLst>
              <a:ext uri="{FF2B5EF4-FFF2-40B4-BE49-F238E27FC236}">
                <a16:creationId xmlns:a16="http://schemas.microsoft.com/office/drawing/2014/main" id="{247B1081-7D85-44C9-90C9-9AD635EEC3AA}"/>
              </a:ext>
            </a:extLst>
          </p:cNvPr>
          <p:cNvCxnSpPr/>
          <p:nvPr/>
        </p:nvCxnSpPr>
        <p:spPr>
          <a:xfrm>
            <a:off x="180975" y="4637419"/>
            <a:ext cx="880138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21">
            <a:extLst>
              <a:ext uri="{FF2B5EF4-FFF2-40B4-BE49-F238E27FC236}">
                <a16:creationId xmlns:a16="http://schemas.microsoft.com/office/drawing/2014/main" id="{B45BBD2D-E5C7-44BE-B39B-729BB395B36D}"/>
              </a:ext>
            </a:extLst>
          </p:cNvPr>
          <p:cNvCxnSpPr/>
          <p:nvPr/>
        </p:nvCxnSpPr>
        <p:spPr>
          <a:xfrm>
            <a:off x="180975" y="4683139"/>
            <a:ext cx="551878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22">
            <a:extLst>
              <a:ext uri="{FF2B5EF4-FFF2-40B4-BE49-F238E27FC236}">
                <a16:creationId xmlns:a16="http://schemas.microsoft.com/office/drawing/2014/main" id="{9DED12C1-FCDA-4A2D-95A3-5444E275F210}"/>
              </a:ext>
            </a:extLst>
          </p:cNvPr>
          <p:cNvCxnSpPr/>
          <p:nvPr/>
        </p:nvCxnSpPr>
        <p:spPr>
          <a:xfrm>
            <a:off x="3482340" y="4744099"/>
            <a:ext cx="3108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7">
            <a:extLst>
              <a:ext uri="{FF2B5EF4-FFF2-40B4-BE49-F238E27FC236}">
                <a16:creationId xmlns:a16="http://schemas.microsoft.com/office/drawing/2014/main" id="{BABD7A78-CA50-41B5-94FE-A1BE9A8FFA3A}"/>
              </a:ext>
            </a:extLst>
          </p:cNvPr>
          <p:cNvSpPr/>
          <p:nvPr/>
        </p:nvSpPr>
        <p:spPr>
          <a:xfrm>
            <a:off x="8803048" y="4509857"/>
            <a:ext cx="91440" cy="91440"/>
          </a:xfrm>
          <a:prstGeom prst="ellipse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23">
            <a:extLst>
              <a:ext uri="{FF2B5EF4-FFF2-40B4-BE49-F238E27FC236}">
                <a16:creationId xmlns:a16="http://schemas.microsoft.com/office/drawing/2014/main" id="{2ADCE4D8-D081-4CD1-A9EF-588424D2ADFA}"/>
              </a:ext>
            </a:extLst>
          </p:cNvPr>
          <p:cNvSpPr/>
          <p:nvPr/>
        </p:nvSpPr>
        <p:spPr>
          <a:xfrm>
            <a:off x="271961" y="4723350"/>
            <a:ext cx="62455" cy="62455"/>
          </a:xfrm>
          <a:prstGeom prst="ellipse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958439-BC20-4139-8CB9-9D0EE14ED44F}"/>
              </a:ext>
            </a:extLst>
          </p:cNvPr>
          <p:cNvSpPr txBox="1"/>
          <p:nvPr/>
        </p:nvSpPr>
        <p:spPr>
          <a:xfrm>
            <a:off x="1067403" y="1532632"/>
            <a:ext cx="709785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The battery is located at the below of the chassis of our self-balancing robot.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However, we faced a difficulty whereby our self-balancing robot is not able to balance very well due to the center of mass is located below the pivot point which make our self-balance robot difficult to balance itself.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Therefore, after some discussion we decided to change our design.</a:t>
            </a:r>
          </a:p>
        </p:txBody>
      </p:sp>
    </p:spTree>
    <p:extLst>
      <p:ext uri="{BB962C8B-B14F-4D97-AF65-F5344CB8AC3E}">
        <p14:creationId xmlns:p14="http://schemas.microsoft.com/office/powerpoint/2010/main" val="418687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12" name="Conector reto 8">
            <a:extLst>
              <a:ext uri="{FF2B5EF4-FFF2-40B4-BE49-F238E27FC236}">
                <a16:creationId xmlns:a16="http://schemas.microsoft.com/office/drawing/2014/main" id="{247B1081-7D85-44C9-90C9-9AD635EEC3AA}"/>
              </a:ext>
            </a:extLst>
          </p:cNvPr>
          <p:cNvCxnSpPr/>
          <p:nvPr/>
        </p:nvCxnSpPr>
        <p:spPr>
          <a:xfrm>
            <a:off x="180975" y="4637419"/>
            <a:ext cx="880138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21">
            <a:extLst>
              <a:ext uri="{FF2B5EF4-FFF2-40B4-BE49-F238E27FC236}">
                <a16:creationId xmlns:a16="http://schemas.microsoft.com/office/drawing/2014/main" id="{B45BBD2D-E5C7-44BE-B39B-729BB395B36D}"/>
              </a:ext>
            </a:extLst>
          </p:cNvPr>
          <p:cNvCxnSpPr/>
          <p:nvPr/>
        </p:nvCxnSpPr>
        <p:spPr>
          <a:xfrm>
            <a:off x="180975" y="4683139"/>
            <a:ext cx="551878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22">
            <a:extLst>
              <a:ext uri="{FF2B5EF4-FFF2-40B4-BE49-F238E27FC236}">
                <a16:creationId xmlns:a16="http://schemas.microsoft.com/office/drawing/2014/main" id="{9DED12C1-FCDA-4A2D-95A3-5444E275F210}"/>
              </a:ext>
            </a:extLst>
          </p:cNvPr>
          <p:cNvCxnSpPr/>
          <p:nvPr/>
        </p:nvCxnSpPr>
        <p:spPr>
          <a:xfrm>
            <a:off x="3482340" y="4744099"/>
            <a:ext cx="3108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7">
            <a:extLst>
              <a:ext uri="{FF2B5EF4-FFF2-40B4-BE49-F238E27FC236}">
                <a16:creationId xmlns:a16="http://schemas.microsoft.com/office/drawing/2014/main" id="{BABD7A78-CA50-41B5-94FE-A1BE9A8FFA3A}"/>
              </a:ext>
            </a:extLst>
          </p:cNvPr>
          <p:cNvSpPr/>
          <p:nvPr/>
        </p:nvSpPr>
        <p:spPr>
          <a:xfrm>
            <a:off x="8803048" y="4509857"/>
            <a:ext cx="91440" cy="91440"/>
          </a:xfrm>
          <a:prstGeom prst="ellipse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EC3640-DD59-4F7A-9EE1-5F70E39238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Elipse 23">
            <a:extLst>
              <a:ext uri="{FF2B5EF4-FFF2-40B4-BE49-F238E27FC236}">
                <a16:creationId xmlns:a16="http://schemas.microsoft.com/office/drawing/2014/main" id="{2ADCE4D8-D081-4CD1-A9EF-588424D2ADFA}"/>
              </a:ext>
            </a:extLst>
          </p:cNvPr>
          <p:cNvSpPr/>
          <p:nvPr/>
        </p:nvSpPr>
        <p:spPr>
          <a:xfrm>
            <a:off x="3315075" y="686981"/>
            <a:ext cx="62455" cy="62455"/>
          </a:xfrm>
          <a:prstGeom prst="ellipse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reto 5">
            <a:extLst>
              <a:ext uri="{FF2B5EF4-FFF2-40B4-BE49-F238E27FC236}">
                <a16:creationId xmlns:a16="http://schemas.microsoft.com/office/drawing/2014/main" id="{E7D0F92A-0C49-4BBD-86F2-128B7B15146A}"/>
              </a:ext>
            </a:extLst>
          </p:cNvPr>
          <p:cNvCxnSpPr>
            <a:cxnSpLocks/>
          </p:cNvCxnSpPr>
          <p:nvPr/>
        </p:nvCxnSpPr>
        <p:spPr>
          <a:xfrm flipV="1">
            <a:off x="3877147" y="1881963"/>
            <a:ext cx="5286192" cy="324967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6">
            <a:extLst>
              <a:ext uri="{FF2B5EF4-FFF2-40B4-BE49-F238E27FC236}">
                <a16:creationId xmlns:a16="http://schemas.microsoft.com/office/drawing/2014/main" id="{08D1EB15-47D8-4185-911A-4F53B02DE9C5}"/>
              </a:ext>
            </a:extLst>
          </p:cNvPr>
          <p:cNvCxnSpPr>
            <a:cxnSpLocks/>
          </p:cNvCxnSpPr>
          <p:nvPr/>
        </p:nvCxnSpPr>
        <p:spPr>
          <a:xfrm rot="1200000" flipV="1">
            <a:off x="6420685" y="1600063"/>
            <a:ext cx="2047918" cy="258416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7">
            <a:extLst>
              <a:ext uri="{FF2B5EF4-FFF2-40B4-BE49-F238E27FC236}">
                <a16:creationId xmlns:a16="http://schemas.microsoft.com/office/drawing/2014/main" id="{83C88DB5-CE8E-416C-9A50-EC85D506D748}"/>
              </a:ext>
            </a:extLst>
          </p:cNvPr>
          <p:cNvCxnSpPr>
            <a:cxnSpLocks/>
          </p:cNvCxnSpPr>
          <p:nvPr/>
        </p:nvCxnSpPr>
        <p:spPr>
          <a:xfrm rot="1140000" flipV="1">
            <a:off x="5514774" y="3057165"/>
            <a:ext cx="1228087" cy="149733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ipse 8">
            <a:extLst>
              <a:ext uri="{FF2B5EF4-FFF2-40B4-BE49-F238E27FC236}">
                <a16:creationId xmlns:a16="http://schemas.microsoft.com/office/drawing/2014/main" id="{11A9FF74-B510-449A-B0E5-BAF55E8D1C83}"/>
              </a:ext>
            </a:extLst>
          </p:cNvPr>
          <p:cNvSpPr/>
          <p:nvPr/>
        </p:nvSpPr>
        <p:spPr>
          <a:xfrm rot="1200000">
            <a:off x="5068273" y="5235205"/>
            <a:ext cx="91440" cy="91440"/>
          </a:xfrm>
          <a:prstGeom prst="ellipse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9">
            <a:extLst>
              <a:ext uri="{FF2B5EF4-FFF2-40B4-BE49-F238E27FC236}">
                <a16:creationId xmlns:a16="http://schemas.microsoft.com/office/drawing/2014/main" id="{C29B8D2D-6E6C-4A1B-93B9-60D152B7156D}"/>
              </a:ext>
            </a:extLst>
          </p:cNvPr>
          <p:cNvSpPr/>
          <p:nvPr/>
        </p:nvSpPr>
        <p:spPr>
          <a:xfrm rot="1200000">
            <a:off x="5175469" y="4422934"/>
            <a:ext cx="45719" cy="45719"/>
          </a:xfrm>
          <a:prstGeom prst="ellipse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6" name="Conector reto 20">
            <a:extLst>
              <a:ext uri="{FF2B5EF4-FFF2-40B4-BE49-F238E27FC236}">
                <a16:creationId xmlns:a16="http://schemas.microsoft.com/office/drawing/2014/main" id="{A5FF2859-D161-4300-85CA-DEF8CA0BB2E4}"/>
              </a:ext>
            </a:extLst>
          </p:cNvPr>
          <p:cNvCxnSpPr>
            <a:cxnSpLocks/>
          </p:cNvCxnSpPr>
          <p:nvPr/>
        </p:nvCxnSpPr>
        <p:spPr>
          <a:xfrm rot="1200000" flipV="1">
            <a:off x="191750" y="414063"/>
            <a:ext cx="2415540" cy="237363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3">
            <a:extLst>
              <a:ext uri="{FF2B5EF4-FFF2-40B4-BE49-F238E27FC236}">
                <a16:creationId xmlns:a16="http://schemas.microsoft.com/office/drawing/2014/main" id="{16DB1650-9515-4018-A59E-FB55735DB873}"/>
              </a:ext>
            </a:extLst>
          </p:cNvPr>
          <p:cNvCxnSpPr>
            <a:cxnSpLocks/>
          </p:cNvCxnSpPr>
          <p:nvPr/>
        </p:nvCxnSpPr>
        <p:spPr>
          <a:xfrm rot="1200000" flipV="1">
            <a:off x="1180517" y="406837"/>
            <a:ext cx="1846876" cy="184186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6">
            <a:extLst>
              <a:ext uri="{FF2B5EF4-FFF2-40B4-BE49-F238E27FC236}">
                <a16:creationId xmlns:a16="http://schemas.microsoft.com/office/drawing/2014/main" id="{2E2FBDAF-1BCB-47A0-BBA6-6A7B1B671298}"/>
              </a:ext>
            </a:extLst>
          </p:cNvPr>
          <p:cNvCxnSpPr>
            <a:cxnSpLocks/>
          </p:cNvCxnSpPr>
          <p:nvPr/>
        </p:nvCxnSpPr>
        <p:spPr>
          <a:xfrm rot="1200000" flipV="1">
            <a:off x="2852670" y="-460573"/>
            <a:ext cx="1846876" cy="184186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9">
            <a:extLst>
              <a:ext uri="{FF2B5EF4-FFF2-40B4-BE49-F238E27FC236}">
                <a16:creationId xmlns:a16="http://schemas.microsoft.com/office/drawing/2014/main" id="{BB0D50AD-EEA0-4A53-BB06-C24C5B85F311}"/>
              </a:ext>
            </a:extLst>
          </p:cNvPr>
          <p:cNvSpPr txBox="1"/>
          <p:nvPr/>
        </p:nvSpPr>
        <p:spPr>
          <a:xfrm rot="19670230">
            <a:off x="4667340" y="3481670"/>
            <a:ext cx="4170601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2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REWORKED DESIGN</a:t>
            </a:r>
          </a:p>
        </p:txBody>
      </p:sp>
    </p:spTree>
    <p:extLst>
      <p:ext uri="{BB962C8B-B14F-4D97-AF65-F5344CB8AC3E}">
        <p14:creationId xmlns:p14="http://schemas.microsoft.com/office/powerpoint/2010/main" val="3541921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">
        <p:fade/>
      </p:transition>
    </mc:Choice>
    <mc:Fallback>
      <p:transition spd="med" advTm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12" name="Conector reto 8">
            <a:extLst>
              <a:ext uri="{FF2B5EF4-FFF2-40B4-BE49-F238E27FC236}">
                <a16:creationId xmlns:a16="http://schemas.microsoft.com/office/drawing/2014/main" id="{247B1081-7D85-44C9-90C9-9AD635EEC3AA}"/>
              </a:ext>
            </a:extLst>
          </p:cNvPr>
          <p:cNvCxnSpPr/>
          <p:nvPr/>
        </p:nvCxnSpPr>
        <p:spPr>
          <a:xfrm>
            <a:off x="180975" y="4637419"/>
            <a:ext cx="880138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21">
            <a:extLst>
              <a:ext uri="{FF2B5EF4-FFF2-40B4-BE49-F238E27FC236}">
                <a16:creationId xmlns:a16="http://schemas.microsoft.com/office/drawing/2014/main" id="{B45BBD2D-E5C7-44BE-B39B-729BB395B36D}"/>
              </a:ext>
            </a:extLst>
          </p:cNvPr>
          <p:cNvCxnSpPr/>
          <p:nvPr/>
        </p:nvCxnSpPr>
        <p:spPr>
          <a:xfrm>
            <a:off x="180975" y="4683139"/>
            <a:ext cx="551878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3EC3640-DD59-4F7A-9EE1-5F70E392381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6FCA58-21B3-4EE3-A427-2EA475A2010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93" b="23633"/>
          <a:stretch/>
        </p:blipFill>
        <p:spPr>
          <a:xfrm>
            <a:off x="5685091" y="42507"/>
            <a:ext cx="2554767" cy="2764767"/>
          </a:xfrm>
          <a:prstGeom prst="rect">
            <a:avLst/>
          </a:prstGeom>
        </p:spPr>
      </p:pic>
      <p:cxnSp>
        <p:nvCxnSpPr>
          <p:cNvPr id="18" name="Conector reto 5">
            <a:extLst>
              <a:ext uri="{FF2B5EF4-FFF2-40B4-BE49-F238E27FC236}">
                <a16:creationId xmlns:a16="http://schemas.microsoft.com/office/drawing/2014/main" id="{E7D0F92A-0C49-4BBD-86F2-128B7B15146A}"/>
              </a:ext>
            </a:extLst>
          </p:cNvPr>
          <p:cNvCxnSpPr>
            <a:cxnSpLocks/>
          </p:cNvCxnSpPr>
          <p:nvPr/>
        </p:nvCxnSpPr>
        <p:spPr>
          <a:xfrm flipV="1">
            <a:off x="3877147" y="1881963"/>
            <a:ext cx="5286192" cy="324967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6">
            <a:extLst>
              <a:ext uri="{FF2B5EF4-FFF2-40B4-BE49-F238E27FC236}">
                <a16:creationId xmlns:a16="http://schemas.microsoft.com/office/drawing/2014/main" id="{08D1EB15-47D8-4185-911A-4F53B02DE9C5}"/>
              </a:ext>
            </a:extLst>
          </p:cNvPr>
          <p:cNvCxnSpPr>
            <a:cxnSpLocks/>
          </p:cNvCxnSpPr>
          <p:nvPr/>
        </p:nvCxnSpPr>
        <p:spPr>
          <a:xfrm rot="1200000" flipV="1">
            <a:off x="6420685" y="1600063"/>
            <a:ext cx="2047918" cy="258416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7">
            <a:extLst>
              <a:ext uri="{FF2B5EF4-FFF2-40B4-BE49-F238E27FC236}">
                <a16:creationId xmlns:a16="http://schemas.microsoft.com/office/drawing/2014/main" id="{83C88DB5-CE8E-416C-9A50-EC85D506D748}"/>
              </a:ext>
            </a:extLst>
          </p:cNvPr>
          <p:cNvCxnSpPr>
            <a:cxnSpLocks/>
          </p:cNvCxnSpPr>
          <p:nvPr/>
        </p:nvCxnSpPr>
        <p:spPr>
          <a:xfrm rot="1140000" flipV="1">
            <a:off x="5514774" y="3057165"/>
            <a:ext cx="1228087" cy="149733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ipse 8">
            <a:extLst>
              <a:ext uri="{FF2B5EF4-FFF2-40B4-BE49-F238E27FC236}">
                <a16:creationId xmlns:a16="http://schemas.microsoft.com/office/drawing/2014/main" id="{11A9FF74-B510-449A-B0E5-BAF55E8D1C83}"/>
              </a:ext>
            </a:extLst>
          </p:cNvPr>
          <p:cNvSpPr/>
          <p:nvPr/>
        </p:nvSpPr>
        <p:spPr>
          <a:xfrm rot="1200000">
            <a:off x="5068273" y="5235205"/>
            <a:ext cx="91440" cy="91440"/>
          </a:xfrm>
          <a:prstGeom prst="ellipse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9">
            <a:extLst>
              <a:ext uri="{FF2B5EF4-FFF2-40B4-BE49-F238E27FC236}">
                <a16:creationId xmlns:a16="http://schemas.microsoft.com/office/drawing/2014/main" id="{C29B8D2D-6E6C-4A1B-93B9-60D152B7156D}"/>
              </a:ext>
            </a:extLst>
          </p:cNvPr>
          <p:cNvSpPr/>
          <p:nvPr/>
        </p:nvSpPr>
        <p:spPr>
          <a:xfrm rot="1200000">
            <a:off x="5175469" y="4422934"/>
            <a:ext cx="45719" cy="45719"/>
          </a:xfrm>
          <a:prstGeom prst="ellipse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9">
            <a:extLst>
              <a:ext uri="{FF2B5EF4-FFF2-40B4-BE49-F238E27FC236}">
                <a16:creationId xmlns:a16="http://schemas.microsoft.com/office/drawing/2014/main" id="{BB0D50AD-EEA0-4A53-BB06-C24C5B85F311}"/>
              </a:ext>
            </a:extLst>
          </p:cNvPr>
          <p:cNvSpPr txBox="1"/>
          <p:nvPr/>
        </p:nvSpPr>
        <p:spPr>
          <a:xfrm rot="19670230">
            <a:off x="4679456" y="3523695"/>
            <a:ext cx="4012708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2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REWORKED DESIGN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0FF51B-66D0-478C-882F-B07AE0F1EDC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87" b="19578"/>
          <a:stretch/>
        </p:blipFill>
        <p:spPr>
          <a:xfrm>
            <a:off x="189922" y="1927403"/>
            <a:ext cx="2554766" cy="31490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35404F5-FEF2-4809-B8B2-EFB234A2A45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8" b="28711"/>
          <a:stretch/>
        </p:blipFill>
        <p:spPr>
          <a:xfrm>
            <a:off x="2934610" y="1001720"/>
            <a:ext cx="2554767" cy="2996758"/>
          </a:xfrm>
          <a:prstGeom prst="rect">
            <a:avLst/>
          </a:prstGeom>
        </p:spPr>
      </p:pic>
      <p:sp>
        <p:nvSpPr>
          <p:cNvPr id="17" name="Elipse 23">
            <a:extLst>
              <a:ext uri="{FF2B5EF4-FFF2-40B4-BE49-F238E27FC236}">
                <a16:creationId xmlns:a16="http://schemas.microsoft.com/office/drawing/2014/main" id="{2ADCE4D8-D081-4CD1-A9EF-588424D2ADFA}"/>
              </a:ext>
            </a:extLst>
          </p:cNvPr>
          <p:cNvSpPr/>
          <p:nvPr/>
        </p:nvSpPr>
        <p:spPr>
          <a:xfrm>
            <a:off x="3315075" y="686981"/>
            <a:ext cx="62455" cy="62455"/>
          </a:xfrm>
          <a:prstGeom prst="ellipse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6" name="Conector reto 20">
            <a:extLst>
              <a:ext uri="{FF2B5EF4-FFF2-40B4-BE49-F238E27FC236}">
                <a16:creationId xmlns:a16="http://schemas.microsoft.com/office/drawing/2014/main" id="{A5FF2859-D161-4300-85CA-DEF8CA0BB2E4}"/>
              </a:ext>
            </a:extLst>
          </p:cNvPr>
          <p:cNvCxnSpPr>
            <a:cxnSpLocks/>
          </p:cNvCxnSpPr>
          <p:nvPr/>
        </p:nvCxnSpPr>
        <p:spPr>
          <a:xfrm rot="1200000" flipV="1">
            <a:off x="191750" y="414063"/>
            <a:ext cx="2415540" cy="237363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3">
            <a:extLst>
              <a:ext uri="{FF2B5EF4-FFF2-40B4-BE49-F238E27FC236}">
                <a16:creationId xmlns:a16="http://schemas.microsoft.com/office/drawing/2014/main" id="{16DB1650-9515-4018-A59E-FB55735DB873}"/>
              </a:ext>
            </a:extLst>
          </p:cNvPr>
          <p:cNvCxnSpPr>
            <a:cxnSpLocks/>
          </p:cNvCxnSpPr>
          <p:nvPr/>
        </p:nvCxnSpPr>
        <p:spPr>
          <a:xfrm rot="1200000" flipV="1">
            <a:off x="1180517" y="406837"/>
            <a:ext cx="1846876" cy="184186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6">
            <a:extLst>
              <a:ext uri="{FF2B5EF4-FFF2-40B4-BE49-F238E27FC236}">
                <a16:creationId xmlns:a16="http://schemas.microsoft.com/office/drawing/2014/main" id="{2E2FBDAF-1BCB-47A0-BBA6-6A7B1B671298}"/>
              </a:ext>
            </a:extLst>
          </p:cNvPr>
          <p:cNvCxnSpPr>
            <a:cxnSpLocks/>
          </p:cNvCxnSpPr>
          <p:nvPr/>
        </p:nvCxnSpPr>
        <p:spPr>
          <a:xfrm rot="1200000" flipV="1">
            <a:off x="2852670" y="-460573"/>
            <a:ext cx="1846876" cy="184186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29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9" name="Conector reto 8"/>
          <p:cNvCxnSpPr/>
          <p:nvPr/>
        </p:nvCxnSpPr>
        <p:spPr>
          <a:xfrm>
            <a:off x="180975" y="2609850"/>
            <a:ext cx="8801389" cy="0"/>
          </a:xfrm>
          <a:prstGeom prst="line">
            <a:avLst/>
          </a:prstGeom>
          <a:ln>
            <a:solidFill>
              <a:srgbClr val="FFFFF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523874" y="1532632"/>
            <a:ext cx="46482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NOME DO APRESENTADOR</a:t>
            </a:r>
          </a:p>
        </p:txBody>
      </p:sp>
      <p:cxnSp>
        <p:nvCxnSpPr>
          <p:cNvPr id="22" name="Conector reto 21"/>
          <p:cNvCxnSpPr/>
          <p:nvPr/>
        </p:nvCxnSpPr>
        <p:spPr>
          <a:xfrm>
            <a:off x="180975" y="2655570"/>
            <a:ext cx="5518785" cy="0"/>
          </a:xfrm>
          <a:prstGeom prst="line">
            <a:avLst/>
          </a:prstGeom>
          <a:ln>
            <a:solidFill>
              <a:srgbClr val="FFFFF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/>
          <p:cNvCxnSpPr/>
          <p:nvPr/>
        </p:nvCxnSpPr>
        <p:spPr>
          <a:xfrm>
            <a:off x="3482340" y="2716530"/>
            <a:ext cx="3108960" cy="0"/>
          </a:xfrm>
          <a:prstGeom prst="line">
            <a:avLst/>
          </a:prstGeom>
          <a:ln>
            <a:solidFill>
              <a:srgbClr val="FFFFF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8803048" y="2482288"/>
            <a:ext cx="91440" cy="91440"/>
          </a:xfrm>
          <a:prstGeom prst="ellipse">
            <a:avLst/>
          </a:prstGeom>
          <a:noFill/>
          <a:ln w="3175">
            <a:solidFill>
              <a:srgbClr val="FFFFF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271961" y="2695781"/>
            <a:ext cx="62455" cy="62455"/>
          </a:xfrm>
          <a:prstGeom prst="ellipse">
            <a:avLst/>
          </a:prstGeom>
          <a:noFill/>
          <a:ln w="3175">
            <a:solidFill>
              <a:srgbClr val="FFFFF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7B80F9-5DA5-465E-A45E-946449F6AA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2"/>
          <a:stretch/>
        </p:blipFill>
        <p:spPr>
          <a:xfrm>
            <a:off x="-160188" y="517221"/>
            <a:ext cx="7083736" cy="41352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971C72-DC75-4905-8A96-A72E8A5A2D8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33" r="33203"/>
          <a:stretch/>
        </p:blipFill>
        <p:spPr>
          <a:xfrm>
            <a:off x="6969369" y="514766"/>
            <a:ext cx="2284956" cy="4137662"/>
          </a:xfrm>
          <a:prstGeom prst="rect">
            <a:avLst/>
          </a:prstGeom>
        </p:spPr>
      </p:pic>
      <p:cxnSp>
        <p:nvCxnSpPr>
          <p:cNvPr id="12" name="Conector reto 8">
            <a:extLst>
              <a:ext uri="{FF2B5EF4-FFF2-40B4-BE49-F238E27FC236}">
                <a16:creationId xmlns:a16="http://schemas.microsoft.com/office/drawing/2014/main" id="{247B1081-7D85-44C9-90C9-9AD635EEC3AA}"/>
              </a:ext>
            </a:extLst>
          </p:cNvPr>
          <p:cNvCxnSpPr/>
          <p:nvPr/>
        </p:nvCxnSpPr>
        <p:spPr>
          <a:xfrm>
            <a:off x="180975" y="5030824"/>
            <a:ext cx="880138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21">
            <a:extLst>
              <a:ext uri="{FF2B5EF4-FFF2-40B4-BE49-F238E27FC236}">
                <a16:creationId xmlns:a16="http://schemas.microsoft.com/office/drawing/2014/main" id="{B45BBD2D-E5C7-44BE-B39B-729BB395B36D}"/>
              </a:ext>
            </a:extLst>
          </p:cNvPr>
          <p:cNvCxnSpPr/>
          <p:nvPr/>
        </p:nvCxnSpPr>
        <p:spPr>
          <a:xfrm>
            <a:off x="180975" y="4801921"/>
            <a:ext cx="551878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22">
            <a:extLst>
              <a:ext uri="{FF2B5EF4-FFF2-40B4-BE49-F238E27FC236}">
                <a16:creationId xmlns:a16="http://schemas.microsoft.com/office/drawing/2014/main" id="{9DED12C1-FCDA-4A2D-95A3-5444E275F210}"/>
              </a:ext>
            </a:extLst>
          </p:cNvPr>
          <p:cNvCxnSpPr/>
          <p:nvPr/>
        </p:nvCxnSpPr>
        <p:spPr>
          <a:xfrm>
            <a:off x="3482340" y="4872844"/>
            <a:ext cx="3108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7">
            <a:extLst>
              <a:ext uri="{FF2B5EF4-FFF2-40B4-BE49-F238E27FC236}">
                <a16:creationId xmlns:a16="http://schemas.microsoft.com/office/drawing/2014/main" id="{BABD7A78-CA50-41B5-94FE-A1BE9A8FFA3A}"/>
              </a:ext>
            </a:extLst>
          </p:cNvPr>
          <p:cNvSpPr/>
          <p:nvPr/>
        </p:nvSpPr>
        <p:spPr>
          <a:xfrm>
            <a:off x="8803048" y="4509857"/>
            <a:ext cx="91440" cy="91440"/>
          </a:xfrm>
          <a:prstGeom prst="ellipse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23">
            <a:extLst>
              <a:ext uri="{FF2B5EF4-FFF2-40B4-BE49-F238E27FC236}">
                <a16:creationId xmlns:a16="http://schemas.microsoft.com/office/drawing/2014/main" id="{2ADCE4D8-D081-4CD1-A9EF-588424D2ADFA}"/>
              </a:ext>
            </a:extLst>
          </p:cNvPr>
          <p:cNvSpPr/>
          <p:nvPr/>
        </p:nvSpPr>
        <p:spPr>
          <a:xfrm>
            <a:off x="271961" y="4723350"/>
            <a:ext cx="62455" cy="62455"/>
          </a:xfrm>
          <a:prstGeom prst="ellipse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5499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">
        <p:fade/>
      </p:transition>
    </mc:Choice>
    <mc:Fallback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9" name="Conector reto 8"/>
          <p:cNvCxnSpPr/>
          <p:nvPr/>
        </p:nvCxnSpPr>
        <p:spPr>
          <a:xfrm>
            <a:off x="180975" y="2609850"/>
            <a:ext cx="8801389" cy="0"/>
          </a:xfrm>
          <a:prstGeom prst="line">
            <a:avLst/>
          </a:prstGeom>
          <a:ln>
            <a:solidFill>
              <a:srgbClr val="FFFFF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523874" y="1532632"/>
            <a:ext cx="46482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NOME DO APRESENTADOR</a:t>
            </a:r>
          </a:p>
        </p:txBody>
      </p:sp>
      <p:cxnSp>
        <p:nvCxnSpPr>
          <p:cNvPr id="22" name="Conector reto 21"/>
          <p:cNvCxnSpPr/>
          <p:nvPr/>
        </p:nvCxnSpPr>
        <p:spPr>
          <a:xfrm>
            <a:off x="180975" y="2655570"/>
            <a:ext cx="5518785" cy="0"/>
          </a:xfrm>
          <a:prstGeom prst="line">
            <a:avLst/>
          </a:prstGeom>
          <a:ln>
            <a:solidFill>
              <a:srgbClr val="FFFFF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/>
          <p:cNvCxnSpPr/>
          <p:nvPr/>
        </p:nvCxnSpPr>
        <p:spPr>
          <a:xfrm>
            <a:off x="3482340" y="2716530"/>
            <a:ext cx="3108960" cy="0"/>
          </a:xfrm>
          <a:prstGeom prst="line">
            <a:avLst/>
          </a:prstGeom>
          <a:ln>
            <a:solidFill>
              <a:srgbClr val="FFFFF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8803048" y="2482288"/>
            <a:ext cx="91440" cy="91440"/>
          </a:xfrm>
          <a:prstGeom prst="ellipse">
            <a:avLst/>
          </a:prstGeom>
          <a:noFill/>
          <a:ln w="3175">
            <a:solidFill>
              <a:srgbClr val="FFFFF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271961" y="2695781"/>
            <a:ext cx="62455" cy="62455"/>
          </a:xfrm>
          <a:prstGeom prst="ellipse">
            <a:avLst/>
          </a:prstGeom>
          <a:noFill/>
          <a:ln w="3175">
            <a:solidFill>
              <a:srgbClr val="FFFFF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7B80F9-5DA5-465E-A45E-946449F6AA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2"/>
          <a:stretch/>
        </p:blipFill>
        <p:spPr>
          <a:xfrm>
            <a:off x="-160188" y="517221"/>
            <a:ext cx="7083736" cy="41352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971C72-DC75-4905-8A96-A72E8A5A2D8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33" r="33203"/>
          <a:stretch/>
        </p:blipFill>
        <p:spPr>
          <a:xfrm>
            <a:off x="6969369" y="514766"/>
            <a:ext cx="2284956" cy="4137662"/>
          </a:xfrm>
          <a:prstGeom prst="rect">
            <a:avLst/>
          </a:prstGeom>
        </p:spPr>
      </p:pic>
      <p:cxnSp>
        <p:nvCxnSpPr>
          <p:cNvPr id="12" name="Conector reto 8">
            <a:extLst>
              <a:ext uri="{FF2B5EF4-FFF2-40B4-BE49-F238E27FC236}">
                <a16:creationId xmlns:a16="http://schemas.microsoft.com/office/drawing/2014/main" id="{247B1081-7D85-44C9-90C9-9AD635EEC3AA}"/>
              </a:ext>
            </a:extLst>
          </p:cNvPr>
          <p:cNvCxnSpPr/>
          <p:nvPr/>
        </p:nvCxnSpPr>
        <p:spPr>
          <a:xfrm>
            <a:off x="180975" y="5030824"/>
            <a:ext cx="880138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21">
            <a:extLst>
              <a:ext uri="{FF2B5EF4-FFF2-40B4-BE49-F238E27FC236}">
                <a16:creationId xmlns:a16="http://schemas.microsoft.com/office/drawing/2014/main" id="{B45BBD2D-E5C7-44BE-B39B-729BB395B36D}"/>
              </a:ext>
            </a:extLst>
          </p:cNvPr>
          <p:cNvCxnSpPr/>
          <p:nvPr/>
        </p:nvCxnSpPr>
        <p:spPr>
          <a:xfrm>
            <a:off x="180975" y="4801921"/>
            <a:ext cx="551878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22">
            <a:extLst>
              <a:ext uri="{FF2B5EF4-FFF2-40B4-BE49-F238E27FC236}">
                <a16:creationId xmlns:a16="http://schemas.microsoft.com/office/drawing/2014/main" id="{9DED12C1-FCDA-4A2D-95A3-5444E275F210}"/>
              </a:ext>
            </a:extLst>
          </p:cNvPr>
          <p:cNvCxnSpPr/>
          <p:nvPr/>
        </p:nvCxnSpPr>
        <p:spPr>
          <a:xfrm>
            <a:off x="3482340" y="4872844"/>
            <a:ext cx="3108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7">
            <a:extLst>
              <a:ext uri="{FF2B5EF4-FFF2-40B4-BE49-F238E27FC236}">
                <a16:creationId xmlns:a16="http://schemas.microsoft.com/office/drawing/2014/main" id="{BABD7A78-CA50-41B5-94FE-A1BE9A8FFA3A}"/>
              </a:ext>
            </a:extLst>
          </p:cNvPr>
          <p:cNvSpPr/>
          <p:nvPr/>
        </p:nvSpPr>
        <p:spPr>
          <a:xfrm>
            <a:off x="8803048" y="4509857"/>
            <a:ext cx="91440" cy="91440"/>
          </a:xfrm>
          <a:prstGeom prst="ellipse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23">
            <a:extLst>
              <a:ext uri="{FF2B5EF4-FFF2-40B4-BE49-F238E27FC236}">
                <a16:creationId xmlns:a16="http://schemas.microsoft.com/office/drawing/2014/main" id="{2ADCE4D8-D081-4CD1-A9EF-588424D2ADFA}"/>
              </a:ext>
            </a:extLst>
          </p:cNvPr>
          <p:cNvSpPr/>
          <p:nvPr/>
        </p:nvSpPr>
        <p:spPr>
          <a:xfrm>
            <a:off x="271961" y="4723350"/>
            <a:ext cx="62455" cy="62455"/>
          </a:xfrm>
          <a:prstGeom prst="ellipse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56D290-2CDA-4A97-B438-C854CF032FD6}"/>
              </a:ext>
            </a:extLst>
          </p:cNvPr>
          <p:cNvSpPr txBox="1"/>
          <p:nvPr/>
        </p:nvSpPr>
        <p:spPr>
          <a:xfrm>
            <a:off x="1202870" y="1411596"/>
            <a:ext cx="7097859" cy="231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The reworked design of this self-balancing robot is shown below. The modular design allowed the layers to be adjusted as needed.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The battery is the component with the greatest value of density. The placement of the battery at the top is to make sure that the </a:t>
            </a:r>
            <a:r>
              <a:rPr lang="en-US" b="1" dirty="0" err="1">
                <a:solidFill>
                  <a:schemeClr val="accent2"/>
                </a:solidFill>
                <a:latin typeface="Century Gothic" panose="020B0502020202020204" pitchFamily="34" charset="0"/>
              </a:rPr>
              <a:t>centre</a:t>
            </a:r>
            <a:r>
              <a:rPr lang="en-US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 of mass is located above the pivot point.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All the other components are placed close to each other to avoid interference that comes with longer wires.</a:t>
            </a:r>
          </a:p>
        </p:txBody>
      </p:sp>
    </p:spTree>
    <p:extLst>
      <p:ext uri="{BB962C8B-B14F-4D97-AF65-F5344CB8AC3E}">
        <p14:creationId xmlns:p14="http://schemas.microsoft.com/office/powerpoint/2010/main" val="340640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" t="2519" r="1500" b="2519"/>
          <a:stretch/>
        </p:blipFill>
        <p:spPr>
          <a:xfrm>
            <a:off x="137160" y="129540"/>
            <a:ext cx="8869680" cy="4884420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3456534" y="739511"/>
            <a:ext cx="5369242" cy="2573079"/>
          </a:xfrm>
          <a:prstGeom prst="rect">
            <a:avLst/>
          </a:prstGeom>
          <a:noFill/>
          <a:ln w="190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4"/>
          <p:cNvSpPr txBox="1"/>
          <p:nvPr/>
        </p:nvSpPr>
        <p:spPr>
          <a:xfrm>
            <a:off x="1031357" y="296313"/>
            <a:ext cx="7081284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3200" b="1" cap="all" dirty="0">
                <a:solidFill>
                  <a:schemeClr val="bg1"/>
                </a:solidFill>
                <a:latin typeface="Century Gothic" panose="020B0502020202020204" pitchFamily="34" charset="0"/>
                <a:ea typeface="Tahoma" pitchFamily="34" charset="0"/>
                <a:cs typeface="Arial" pitchFamily="34" charset="0"/>
              </a:rPr>
              <a:t>Components and connections</a:t>
            </a:r>
            <a:endParaRPr lang="pt-BR" sz="3200" b="1" cap="all" dirty="0">
              <a:solidFill>
                <a:schemeClr val="bg1"/>
              </a:solidFill>
              <a:latin typeface="Century Gothic" panose="020B0502020202020204" pitchFamily="34" charset="0"/>
              <a:ea typeface="Tahoma" pitchFamily="34" charset="0"/>
              <a:cs typeface="Arial" pitchFamily="34" charset="0"/>
            </a:endParaRPr>
          </a:p>
        </p:txBody>
      </p:sp>
      <p:cxnSp>
        <p:nvCxnSpPr>
          <p:cNvPr id="22" name="Conector reto 21"/>
          <p:cNvCxnSpPr/>
          <p:nvPr/>
        </p:nvCxnSpPr>
        <p:spPr>
          <a:xfrm>
            <a:off x="7817555" y="3407159"/>
            <a:ext cx="10082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/>
          <p:cNvCxnSpPr/>
          <p:nvPr/>
        </p:nvCxnSpPr>
        <p:spPr>
          <a:xfrm>
            <a:off x="7017455" y="3474650"/>
            <a:ext cx="18083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E2F22C3-9BA3-49FD-AFE8-D64CC55A6B7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987" y="836001"/>
            <a:ext cx="5220335" cy="23774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36593189"/>
      </p:ext>
    </p:extLst>
  </p:cSld>
  <p:clrMapOvr>
    <a:masterClrMapping/>
  </p:clrMapOvr>
  <p:transition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1" t="14378" r="3481" b="36212"/>
          <a:stretch/>
        </p:blipFill>
        <p:spPr>
          <a:xfrm>
            <a:off x="3456534" y="739510"/>
            <a:ext cx="5369242" cy="2541417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3456534" y="739511"/>
            <a:ext cx="5369242" cy="2573079"/>
          </a:xfrm>
          <a:prstGeom prst="rect">
            <a:avLst/>
          </a:prstGeom>
          <a:noFill/>
          <a:ln w="19050">
            <a:solidFill>
              <a:schemeClr val="accent2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4"/>
          <p:cNvSpPr txBox="1"/>
          <p:nvPr/>
        </p:nvSpPr>
        <p:spPr>
          <a:xfrm>
            <a:off x="1031357" y="296313"/>
            <a:ext cx="7081284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3200" b="1" cap="all" dirty="0">
                <a:solidFill>
                  <a:schemeClr val="accent2"/>
                </a:solidFill>
                <a:latin typeface="Century Gothic" panose="020B0502020202020204" pitchFamily="34" charset="0"/>
                <a:ea typeface="Tahoma" pitchFamily="34" charset="0"/>
                <a:cs typeface="Arial" pitchFamily="34" charset="0"/>
              </a:rPr>
              <a:t>Components and connections</a:t>
            </a:r>
            <a:endParaRPr lang="pt-BR" sz="3200" b="1" cap="all" dirty="0">
              <a:solidFill>
                <a:schemeClr val="accent2"/>
              </a:solidFill>
              <a:latin typeface="Century Gothic" panose="020B0502020202020204" pitchFamily="34" charset="0"/>
              <a:ea typeface="Tahoma" pitchFamily="34" charset="0"/>
              <a:cs typeface="Arial" pitchFamily="34" charset="0"/>
            </a:endParaRPr>
          </a:p>
        </p:txBody>
      </p:sp>
      <p:cxnSp>
        <p:nvCxnSpPr>
          <p:cNvPr id="22" name="Conector reto 21"/>
          <p:cNvCxnSpPr/>
          <p:nvPr/>
        </p:nvCxnSpPr>
        <p:spPr>
          <a:xfrm>
            <a:off x="7817555" y="3407159"/>
            <a:ext cx="100822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/>
          <p:cNvCxnSpPr/>
          <p:nvPr/>
        </p:nvCxnSpPr>
        <p:spPr>
          <a:xfrm>
            <a:off x="7017455" y="3474650"/>
            <a:ext cx="180832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E2F22C3-9BA3-49FD-AFE8-D64CC55A6B7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987" y="836001"/>
            <a:ext cx="5220335" cy="2377440"/>
          </a:xfrm>
          <a:prstGeom prst="rect">
            <a:avLst/>
          </a:prstGeom>
          <a:noFill/>
        </p:spPr>
      </p:pic>
      <p:sp>
        <p:nvSpPr>
          <p:cNvPr id="10" name="Retângulo 8">
            <a:extLst>
              <a:ext uri="{FF2B5EF4-FFF2-40B4-BE49-F238E27FC236}">
                <a16:creationId xmlns:a16="http://schemas.microsoft.com/office/drawing/2014/main" id="{C76C133E-6EC1-4521-B89A-43B737B70BCA}"/>
              </a:ext>
            </a:extLst>
          </p:cNvPr>
          <p:cNvSpPr/>
          <p:nvPr/>
        </p:nvSpPr>
        <p:spPr>
          <a:xfrm>
            <a:off x="180974" y="160020"/>
            <a:ext cx="8782051" cy="4808220"/>
          </a:xfrm>
          <a:prstGeom prst="rect">
            <a:avLst/>
          </a:prstGeom>
          <a:noFill/>
          <a:ln w="3175">
            <a:solidFill>
              <a:srgbClr val="595959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2">
            <a:extLst>
              <a:ext uri="{FF2B5EF4-FFF2-40B4-BE49-F238E27FC236}">
                <a16:creationId xmlns:a16="http://schemas.microsoft.com/office/drawing/2014/main" id="{6FFFF0BA-A243-41F5-912A-666804FBC3A8}"/>
              </a:ext>
            </a:extLst>
          </p:cNvPr>
          <p:cNvSpPr/>
          <p:nvPr/>
        </p:nvSpPr>
        <p:spPr>
          <a:xfrm>
            <a:off x="7873807" y="3848622"/>
            <a:ext cx="960120" cy="960120"/>
          </a:xfrm>
          <a:prstGeom prst="ellipse">
            <a:avLst/>
          </a:prstGeom>
          <a:noFill/>
          <a:ln w="3175">
            <a:solidFill>
              <a:srgbClr val="595959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4">
            <a:extLst>
              <a:ext uri="{FF2B5EF4-FFF2-40B4-BE49-F238E27FC236}">
                <a16:creationId xmlns:a16="http://schemas.microsoft.com/office/drawing/2014/main" id="{A3E86C1A-2D16-4D51-93E1-7C612AF249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17" t="44314" r="47750" b="46003"/>
          <a:stretch/>
        </p:blipFill>
        <p:spPr>
          <a:xfrm>
            <a:off x="8071927" y="3986888"/>
            <a:ext cx="563880" cy="6629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526C63-B7F3-451C-97B3-3068BC35032A}"/>
              </a:ext>
            </a:extLst>
          </p:cNvPr>
          <p:cNvSpPr txBox="1"/>
          <p:nvPr/>
        </p:nvSpPr>
        <p:spPr>
          <a:xfrm>
            <a:off x="280882" y="1309232"/>
            <a:ext cx="29775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  <a:latin typeface="Century Gothic" panose="020B0502020202020204" pitchFamily="34" charset="0"/>
              </a:rPr>
              <a:t>Arduino Mega will read a raw data from the measurement sub-system which in this case is MPU-6050.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2"/>
              </a:solidFill>
              <a:latin typeface="Century Gothic" panose="020B0502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  <a:latin typeface="Century Gothic" panose="020B0502020202020204" pitchFamily="34" charset="0"/>
              </a:rPr>
              <a:t>Arduino Mega reads raw data from the measurement sub-system and sends PWM signals to the motor driver to be converted to mechanical motion.  </a:t>
            </a:r>
          </a:p>
        </p:txBody>
      </p:sp>
    </p:spTree>
    <p:extLst>
      <p:ext uri="{BB962C8B-B14F-4D97-AF65-F5344CB8AC3E}">
        <p14:creationId xmlns:p14="http://schemas.microsoft.com/office/powerpoint/2010/main" val="35875619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1" t="14378" r="3481" b="36212"/>
          <a:stretch/>
        </p:blipFill>
        <p:spPr>
          <a:xfrm>
            <a:off x="3456534" y="739510"/>
            <a:ext cx="5369242" cy="2541417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3456534" y="739511"/>
            <a:ext cx="5369242" cy="2573079"/>
          </a:xfrm>
          <a:prstGeom prst="rect">
            <a:avLst/>
          </a:prstGeom>
          <a:noFill/>
          <a:ln w="19050">
            <a:solidFill>
              <a:schemeClr val="accent2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4"/>
          <p:cNvSpPr txBox="1"/>
          <p:nvPr/>
        </p:nvSpPr>
        <p:spPr>
          <a:xfrm>
            <a:off x="1031357" y="296313"/>
            <a:ext cx="7081284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3200" b="1" cap="all" dirty="0">
                <a:solidFill>
                  <a:schemeClr val="accent2"/>
                </a:solidFill>
                <a:latin typeface="Century Gothic" panose="020B0502020202020204" pitchFamily="34" charset="0"/>
                <a:ea typeface="Tahoma" pitchFamily="34" charset="0"/>
                <a:cs typeface="Arial" pitchFamily="34" charset="0"/>
              </a:rPr>
              <a:t>Components and connections</a:t>
            </a:r>
            <a:endParaRPr lang="pt-BR" sz="3200" b="1" cap="all" dirty="0">
              <a:solidFill>
                <a:schemeClr val="accent2"/>
              </a:solidFill>
              <a:latin typeface="Century Gothic" panose="020B0502020202020204" pitchFamily="34" charset="0"/>
              <a:ea typeface="Tahoma" pitchFamily="34" charset="0"/>
              <a:cs typeface="Arial" pitchFamily="34" charset="0"/>
            </a:endParaRPr>
          </a:p>
        </p:txBody>
      </p:sp>
      <p:cxnSp>
        <p:nvCxnSpPr>
          <p:cNvPr id="22" name="Conector reto 21"/>
          <p:cNvCxnSpPr/>
          <p:nvPr/>
        </p:nvCxnSpPr>
        <p:spPr>
          <a:xfrm>
            <a:off x="7817555" y="3407159"/>
            <a:ext cx="100822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/>
          <p:cNvCxnSpPr/>
          <p:nvPr/>
        </p:nvCxnSpPr>
        <p:spPr>
          <a:xfrm>
            <a:off x="7017455" y="3474650"/>
            <a:ext cx="180832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E2F22C3-9BA3-49FD-AFE8-D64CC55A6B7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987" y="836001"/>
            <a:ext cx="5220335" cy="2377440"/>
          </a:xfrm>
          <a:prstGeom prst="rect">
            <a:avLst/>
          </a:prstGeom>
          <a:noFill/>
        </p:spPr>
      </p:pic>
      <p:sp>
        <p:nvSpPr>
          <p:cNvPr id="10" name="Retângulo 8">
            <a:extLst>
              <a:ext uri="{FF2B5EF4-FFF2-40B4-BE49-F238E27FC236}">
                <a16:creationId xmlns:a16="http://schemas.microsoft.com/office/drawing/2014/main" id="{C76C133E-6EC1-4521-B89A-43B737B70BCA}"/>
              </a:ext>
            </a:extLst>
          </p:cNvPr>
          <p:cNvSpPr/>
          <p:nvPr/>
        </p:nvSpPr>
        <p:spPr>
          <a:xfrm>
            <a:off x="180974" y="160020"/>
            <a:ext cx="8782051" cy="4808220"/>
          </a:xfrm>
          <a:prstGeom prst="rect">
            <a:avLst/>
          </a:prstGeom>
          <a:noFill/>
          <a:ln w="3175">
            <a:solidFill>
              <a:srgbClr val="595959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2">
            <a:extLst>
              <a:ext uri="{FF2B5EF4-FFF2-40B4-BE49-F238E27FC236}">
                <a16:creationId xmlns:a16="http://schemas.microsoft.com/office/drawing/2014/main" id="{6FFFF0BA-A243-41F5-912A-666804FBC3A8}"/>
              </a:ext>
            </a:extLst>
          </p:cNvPr>
          <p:cNvSpPr/>
          <p:nvPr/>
        </p:nvSpPr>
        <p:spPr>
          <a:xfrm>
            <a:off x="7873807" y="3848622"/>
            <a:ext cx="960120" cy="960120"/>
          </a:xfrm>
          <a:prstGeom prst="ellipse">
            <a:avLst/>
          </a:prstGeom>
          <a:noFill/>
          <a:ln w="3175">
            <a:solidFill>
              <a:srgbClr val="595959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4">
            <a:extLst>
              <a:ext uri="{FF2B5EF4-FFF2-40B4-BE49-F238E27FC236}">
                <a16:creationId xmlns:a16="http://schemas.microsoft.com/office/drawing/2014/main" id="{A3E86C1A-2D16-4D51-93E1-7C612AF249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17" t="44314" r="47750" b="46003"/>
          <a:stretch/>
        </p:blipFill>
        <p:spPr>
          <a:xfrm>
            <a:off x="8071927" y="3986888"/>
            <a:ext cx="563880" cy="6629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526C63-B7F3-451C-97B3-3068BC35032A}"/>
              </a:ext>
            </a:extLst>
          </p:cNvPr>
          <p:cNvSpPr txBox="1"/>
          <p:nvPr/>
        </p:nvSpPr>
        <p:spPr>
          <a:xfrm>
            <a:off x="180976" y="1129116"/>
            <a:ext cx="313830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  <a:latin typeface="Century Gothic" panose="020B0502020202020204" pitchFamily="34" charset="0"/>
              </a:rPr>
              <a:t>When fresh IMU data is received, the MPU-6050 filters out sensor noise, and then fuse the data from the two sensors together to produce a single reading of tilt.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2"/>
              </a:solidFill>
              <a:latin typeface="Century Gothic" panose="020B0502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  <a:latin typeface="Century Gothic" panose="020B0502020202020204" pitchFamily="34" charset="0"/>
              </a:rPr>
              <a:t> Once the current tilt is known, the MPU-6050 calculates the error from the desired tilt, in this case the vertical, and then uses PID to control the PWM output to the motor driver sub-system. </a:t>
            </a:r>
          </a:p>
        </p:txBody>
      </p:sp>
    </p:spTree>
    <p:extLst>
      <p:ext uri="{BB962C8B-B14F-4D97-AF65-F5344CB8AC3E}">
        <p14:creationId xmlns:p14="http://schemas.microsoft.com/office/powerpoint/2010/main" val="39136780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61889D-06B3-42D5-BF72-99B274702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739" y="788336"/>
            <a:ext cx="6276975" cy="4010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E1870A-8BC2-48E7-8635-801228002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69" y="723899"/>
            <a:ext cx="1743075" cy="14001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1FBB402-6A6E-4DF9-95F0-1068BA578DA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E48E79-C59F-4EFD-9BFB-DE12C44CF4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243" y="293511"/>
            <a:ext cx="8466667" cy="4583290"/>
          </a:xfrm>
          <a:prstGeom prst="rect">
            <a:avLst/>
          </a:prstGeom>
        </p:spPr>
      </p:pic>
      <p:sp>
        <p:nvSpPr>
          <p:cNvPr id="20" name="CaixaDeTexto 4"/>
          <p:cNvSpPr txBox="1"/>
          <p:nvPr/>
        </p:nvSpPr>
        <p:spPr>
          <a:xfrm>
            <a:off x="2957512" y="348806"/>
            <a:ext cx="3405176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200" b="1" cap="all" dirty="0">
                <a:solidFill>
                  <a:schemeClr val="accent2"/>
                </a:solidFill>
                <a:latin typeface="Century Gothic" panose="020B0502020202020204" pitchFamily="34" charset="0"/>
                <a:ea typeface="Tahoma" pitchFamily="34" charset="0"/>
                <a:cs typeface="Arial" pitchFamily="34" charset="0"/>
              </a:rPr>
              <a:t>SIMULATION</a:t>
            </a:r>
            <a:endParaRPr lang="pt-BR" sz="3200" b="1" cap="all" dirty="0">
              <a:solidFill>
                <a:schemeClr val="accent2"/>
              </a:solidFill>
              <a:latin typeface="Century Gothic" panose="020B0502020202020204" pitchFamily="34" charset="0"/>
              <a:ea typeface="Tahoma" pitchFamily="34" charset="0"/>
              <a:cs typeface="Arial" pitchFamily="34" charset="0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361243" y="293510"/>
            <a:ext cx="8466667" cy="4583290"/>
          </a:xfrm>
          <a:prstGeom prst="rect">
            <a:avLst/>
          </a:prstGeom>
          <a:noFill/>
          <a:ln w="19050">
            <a:solidFill>
              <a:schemeClr val="accent2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8">
            <a:extLst>
              <a:ext uri="{FF2B5EF4-FFF2-40B4-BE49-F238E27FC236}">
                <a16:creationId xmlns:a16="http://schemas.microsoft.com/office/drawing/2014/main" id="{C76C133E-6EC1-4521-B89A-43B737B70BCA}"/>
              </a:ext>
            </a:extLst>
          </p:cNvPr>
          <p:cNvSpPr/>
          <p:nvPr/>
        </p:nvSpPr>
        <p:spPr>
          <a:xfrm>
            <a:off x="180974" y="160020"/>
            <a:ext cx="8782051" cy="4808220"/>
          </a:xfrm>
          <a:prstGeom prst="rect">
            <a:avLst/>
          </a:prstGeom>
          <a:noFill/>
          <a:ln w="3175">
            <a:solidFill>
              <a:srgbClr val="595959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37082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61889D-06B3-42D5-BF72-99B274702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739" y="788336"/>
            <a:ext cx="6276975" cy="4010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E1870A-8BC2-48E7-8635-801228002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69" y="723899"/>
            <a:ext cx="1743075" cy="14001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1FBB402-6A6E-4DF9-95F0-1068BA578DA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E48E79-C59F-4EFD-9BFB-DE12C44CF47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361243" y="293511"/>
            <a:ext cx="8466667" cy="4583290"/>
          </a:xfrm>
          <a:prstGeom prst="rect">
            <a:avLst/>
          </a:prstGeom>
        </p:spPr>
      </p:pic>
      <p:sp>
        <p:nvSpPr>
          <p:cNvPr id="20" name="CaixaDeTexto 4"/>
          <p:cNvSpPr txBox="1"/>
          <p:nvPr/>
        </p:nvSpPr>
        <p:spPr>
          <a:xfrm>
            <a:off x="2957512" y="348806"/>
            <a:ext cx="3405176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200" b="1" cap="all" dirty="0">
                <a:solidFill>
                  <a:schemeClr val="accent2"/>
                </a:solidFill>
                <a:latin typeface="Century Gothic" panose="020B0502020202020204" pitchFamily="34" charset="0"/>
                <a:ea typeface="Tahoma" pitchFamily="34" charset="0"/>
                <a:cs typeface="Arial" pitchFamily="34" charset="0"/>
              </a:rPr>
              <a:t>SIMULATION</a:t>
            </a:r>
            <a:endParaRPr lang="pt-BR" sz="3200" b="1" cap="all" dirty="0">
              <a:solidFill>
                <a:schemeClr val="accent2"/>
              </a:solidFill>
              <a:latin typeface="Century Gothic" panose="020B0502020202020204" pitchFamily="34" charset="0"/>
              <a:ea typeface="Tahoma" pitchFamily="34" charset="0"/>
              <a:cs typeface="Arial" pitchFamily="34" charset="0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361243" y="293510"/>
            <a:ext cx="8466667" cy="4583290"/>
          </a:xfrm>
          <a:prstGeom prst="rect">
            <a:avLst/>
          </a:prstGeom>
          <a:noFill/>
          <a:ln w="19050">
            <a:solidFill>
              <a:schemeClr val="accent2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8">
            <a:extLst>
              <a:ext uri="{FF2B5EF4-FFF2-40B4-BE49-F238E27FC236}">
                <a16:creationId xmlns:a16="http://schemas.microsoft.com/office/drawing/2014/main" id="{C76C133E-6EC1-4521-B89A-43B737B70BCA}"/>
              </a:ext>
            </a:extLst>
          </p:cNvPr>
          <p:cNvSpPr/>
          <p:nvPr/>
        </p:nvSpPr>
        <p:spPr>
          <a:xfrm>
            <a:off x="180974" y="160020"/>
            <a:ext cx="8782051" cy="4808220"/>
          </a:xfrm>
          <a:prstGeom prst="rect">
            <a:avLst/>
          </a:prstGeom>
          <a:noFill/>
          <a:ln w="3175">
            <a:solidFill>
              <a:srgbClr val="595959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421887-7BDF-4822-8954-CA6F23266D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771" y="755687"/>
            <a:ext cx="3793918" cy="31685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885675-F24E-406D-B71F-8A744877EC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052" y="1648600"/>
            <a:ext cx="2421150" cy="3228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4A4E4A-AD2D-4356-960B-C49FA135CB9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41" y="1962581"/>
            <a:ext cx="2156250" cy="28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227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A23458-E0AD-4171-8018-224995E717C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312A62-D1D8-4F47-B988-B0829A3CB4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ECF7CD-2831-43EF-AA57-053C8E9E1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" y="0"/>
            <a:ext cx="91224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114534"/>
      </p:ext>
    </p:extLst>
  </p:cSld>
  <p:clrMapOvr>
    <a:masterClrMapping/>
  </p:clrMapOvr>
  <p:transition advTm="500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61889D-06B3-42D5-BF72-99B274702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739" y="788336"/>
            <a:ext cx="6276975" cy="4010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E1870A-8BC2-48E7-8635-801228002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69" y="723899"/>
            <a:ext cx="1743075" cy="14001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1FBB402-6A6E-4DF9-95F0-1068BA578DA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E48E79-C59F-4EFD-9BFB-DE12C44CF47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361243" y="293511"/>
            <a:ext cx="8466667" cy="4583290"/>
          </a:xfrm>
          <a:prstGeom prst="rect">
            <a:avLst/>
          </a:prstGeom>
        </p:spPr>
      </p:pic>
      <p:sp>
        <p:nvSpPr>
          <p:cNvPr id="20" name="CaixaDeTexto 4"/>
          <p:cNvSpPr txBox="1"/>
          <p:nvPr/>
        </p:nvSpPr>
        <p:spPr>
          <a:xfrm>
            <a:off x="2957512" y="348806"/>
            <a:ext cx="3405176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200" b="1" cap="all" dirty="0">
                <a:solidFill>
                  <a:schemeClr val="accent2"/>
                </a:solidFill>
                <a:latin typeface="Century Gothic" panose="020B0502020202020204" pitchFamily="34" charset="0"/>
                <a:ea typeface="Tahoma" pitchFamily="34" charset="0"/>
                <a:cs typeface="Arial" pitchFamily="34" charset="0"/>
              </a:rPr>
              <a:t>SIMULATION</a:t>
            </a:r>
            <a:endParaRPr lang="pt-BR" sz="3200" b="1" cap="all" dirty="0">
              <a:solidFill>
                <a:schemeClr val="accent2"/>
              </a:solidFill>
              <a:latin typeface="Century Gothic" panose="020B0502020202020204" pitchFamily="34" charset="0"/>
              <a:ea typeface="Tahoma" pitchFamily="34" charset="0"/>
              <a:cs typeface="Arial" pitchFamily="34" charset="0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361243" y="293510"/>
            <a:ext cx="8466667" cy="4583290"/>
          </a:xfrm>
          <a:prstGeom prst="rect">
            <a:avLst/>
          </a:prstGeom>
          <a:noFill/>
          <a:ln w="19050">
            <a:solidFill>
              <a:schemeClr val="accent2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8">
            <a:extLst>
              <a:ext uri="{FF2B5EF4-FFF2-40B4-BE49-F238E27FC236}">
                <a16:creationId xmlns:a16="http://schemas.microsoft.com/office/drawing/2014/main" id="{C76C133E-6EC1-4521-B89A-43B737B70BCA}"/>
              </a:ext>
            </a:extLst>
          </p:cNvPr>
          <p:cNvSpPr/>
          <p:nvPr/>
        </p:nvSpPr>
        <p:spPr>
          <a:xfrm>
            <a:off x="180974" y="160020"/>
            <a:ext cx="8782051" cy="4808220"/>
          </a:xfrm>
          <a:prstGeom prst="rect">
            <a:avLst/>
          </a:prstGeom>
          <a:noFill/>
          <a:ln w="3175">
            <a:solidFill>
              <a:srgbClr val="595959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A8749A-14AD-4D43-9EFE-ADC8D4F69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782" y="822389"/>
            <a:ext cx="6276975" cy="4010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ECFDF7-F50F-41ED-9722-F646151E0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12" y="757952"/>
            <a:ext cx="174307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922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1887378" y="726831"/>
            <a:ext cx="5369242" cy="3681046"/>
          </a:xfrm>
          <a:prstGeom prst="rect">
            <a:avLst/>
          </a:prstGeom>
          <a:noFill/>
          <a:ln w="19050">
            <a:solidFill>
              <a:schemeClr val="accent2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4"/>
          <p:cNvSpPr txBox="1"/>
          <p:nvPr/>
        </p:nvSpPr>
        <p:spPr>
          <a:xfrm>
            <a:off x="2938899" y="1044109"/>
            <a:ext cx="3405176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3200" b="1" cap="all" dirty="0">
                <a:solidFill>
                  <a:schemeClr val="accent2"/>
                </a:solidFill>
                <a:latin typeface="Century Gothic" panose="020B0502020202020204" pitchFamily="34" charset="0"/>
                <a:ea typeface="Tahoma" pitchFamily="34" charset="0"/>
                <a:cs typeface="Arial" pitchFamily="34" charset="0"/>
              </a:rPr>
              <a:t>demonstration</a:t>
            </a:r>
            <a:endParaRPr lang="pt-BR" sz="3200" b="1" cap="all" dirty="0">
              <a:solidFill>
                <a:schemeClr val="accent2"/>
              </a:solidFill>
              <a:latin typeface="Century Gothic" panose="020B0502020202020204" pitchFamily="34" charset="0"/>
              <a:ea typeface="Tahoma" pitchFamily="34" charset="0"/>
              <a:cs typeface="Arial" pitchFamily="34" charset="0"/>
            </a:endParaRPr>
          </a:p>
        </p:txBody>
      </p:sp>
      <p:sp>
        <p:nvSpPr>
          <p:cNvPr id="10" name="Retângulo 8">
            <a:extLst>
              <a:ext uri="{FF2B5EF4-FFF2-40B4-BE49-F238E27FC236}">
                <a16:creationId xmlns:a16="http://schemas.microsoft.com/office/drawing/2014/main" id="{C76C133E-6EC1-4521-B89A-43B737B70BCA}"/>
              </a:ext>
            </a:extLst>
          </p:cNvPr>
          <p:cNvSpPr/>
          <p:nvPr/>
        </p:nvSpPr>
        <p:spPr>
          <a:xfrm>
            <a:off x="180974" y="160020"/>
            <a:ext cx="8782051" cy="4808220"/>
          </a:xfrm>
          <a:prstGeom prst="rect">
            <a:avLst/>
          </a:prstGeom>
          <a:noFill/>
          <a:ln w="3175">
            <a:solidFill>
              <a:srgbClr val="595959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DoZggrsI">
            <a:hlinkClick r:id="" action="ppaction://media"/>
            <a:extLst>
              <a:ext uri="{FF2B5EF4-FFF2-40B4-BE49-F238E27FC236}">
                <a16:creationId xmlns:a16="http://schemas.microsoft.com/office/drawing/2014/main" id="{5782C7F4-2ADD-4048-A2E9-1DA36F8600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69410" y="1862150"/>
            <a:ext cx="3544155" cy="194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352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5" grpId="0" animBg="1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A23458-E0AD-4171-8018-224995E717C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FAF87D-3D67-4D44-BD09-BCEFAB6AFCA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5456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18F814-8A04-4F4C-BCD1-2EB501BE82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0" y="3902724"/>
            <a:ext cx="2885771" cy="8236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6E9944-DAC2-4518-BBCD-3DBCE356DD41}"/>
              </a:ext>
            </a:extLst>
          </p:cNvPr>
          <p:cNvSpPr txBox="1"/>
          <p:nvPr/>
        </p:nvSpPr>
        <p:spPr>
          <a:xfrm>
            <a:off x="2365744" y="3756173"/>
            <a:ext cx="441251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Century Gothic" panose="020B0502020202020204" pitchFamily="34" charset="0"/>
              </a:rPr>
              <a:t>Erasmus </a:t>
            </a:r>
            <a:r>
              <a:rPr lang="pt-BR" b="1" dirty="0" err="1">
                <a:latin typeface="Century Gothic" panose="020B0502020202020204" pitchFamily="34" charset="0"/>
              </a:rPr>
              <a:t>Mundus</a:t>
            </a:r>
            <a:r>
              <a:rPr lang="pt-BR" b="1" dirty="0">
                <a:latin typeface="Century Gothic" panose="020B0502020202020204" pitchFamily="34" charset="0"/>
              </a:rPr>
              <a:t> </a:t>
            </a:r>
            <a:r>
              <a:rPr lang="pt-BR" b="1" dirty="0" err="1">
                <a:latin typeface="Century Gothic" panose="020B0502020202020204" pitchFamily="34" charset="0"/>
              </a:rPr>
              <a:t>Students</a:t>
            </a:r>
            <a:r>
              <a:rPr lang="pt-BR" b="1" dirty="0">
                <a:latin typeface="Century Gothic" panose="020B0502020202020204" pitchFamily="34" charset="0"/>
              </a:rPr>
              <a:t> (2017-2019)</a:t>
            </a:r>
          </a:p>
          <a:p>
            <a:pPr algn="ctr"/>
            <a:r>
              <a:rPr lang="pt-BR" b="1" dirty="0">
                <a:latin typeface="Century Gothic" panose="020B0502020202020204" pitchFamily="34" charset="0"/>
              </a:rPr>
              <a:t>Master in </a:t>
            </a:r>
            <a:r>
              <a:rPr lang="pt-BR" b="1" dirty="0" err="1">
                <a:latin typeface="Century Gothic" panose="020B0502020202020204" pitchFamily="34" charset="0"/>
              </a:rPr>
              <a:t>Mechatronics</a:t>
            </a:r>
            <a:r>
              <a:rPr lang="pt-BR" b="1" dirty="0">
                <a:latin typeface="Century Gothic" panose="020B0502020202020204" pitchFamily="34" charset="0"/>
              </a:rPr>
              <a:t> </a:t>
            </a:r>
            <a:r>
              <a:rPr lang="pt-BR" b="1" dirty="0" err="1">
                <a:latin typeface="Century Gothic" panose="020B0502020202020204" pitchFamily="34" charset="0"/>
              </a:rPr>
              <a:t>and</a:t>
            </a:r>
            <a:r>
              <a:rPr lang="pt-BR" b="1" dirty="0">
                <a:latin typeface="Century Gothic" panose="020B0502020202020204" pitchFamily="34" charset="0"/>
              </a:rPr>
              <a:t> </a:t>
            </a:r>
            <a:r>
              <a:rPr lang="pt-BR" b="1" dirty="0" err="1">
                <a:latin typeface="Century Gothic" panose="020B0502020202020204" pitchFamily="34" charset="0"/>
              </a:rPr>
              <a:t>Micromechatronics</a:t>
            </a:r>
            <a:r>
              <a:rPr lang="pt-BR" b="1" dirty="0">
                <a:latin typeface="Century Gothic" panose="020B0502020202020204" pitchFamily="34" charset="0"/>
              </a:rPr>
              <a:t> Systems</a:t>
            </a:r>
          </a:p>
          <a:p>
            <a:pPr algn="ctr"/>
            <a:r>
              <a:rPr lang="pt-BR" b="1" dirty="0" err="1">
                <a:latin typeface="Century Gothic" panose="020B0502020202020204" pitchFamily="34" charset="0"/>
              </a:rPr>
              <a:t>Nile</a:t>
            </a:r>
            <a:r>
              <a:rPr lang="pt-BR" b="1" dirty="0">
                <a:latin typeface="Century Gothic" panose="020B0502020202020204" pitchFamily="34" charset="0"/>
              </a:rPr>
              <a:t> </a:t>
            </a:r>
            <a:r>
              <a:rPr lang="pt-BR" b="1" dirty="0" err="1">
                <a:latin typeface="Century Gothic" panose="020B0502020202020204" pitchFamily="34" charset="0"/>
              </a:rPr>
              <a:t>University</a:t>
            </a:r>
            <a:r>
              <a:rPr lang="pt-BR" b="1" dirty="0">
                <a:latin typeface="Century Gothic" panose="020B0502020202020204" pitchFamily="34" charset="0"/>
              </a:rPr>
              <a:t> - </a:t>
            </a:r>
            <a:r>
              <a:rPr lang="pt-BR" b="1" dirty="0" err="1">
                <a:latin typeface="Century Gothic" panose="020B0502020202020204" pitchFamily="34" charset="0"/>
              </a:rPr>
              <a:t>Egypt</a:t>
            </a:r>
            <a:endParaRPr lang="pt-BR" b="1" dirty="0">
              <a:latin typeface="Century Gothic" panose="020B0502020202020204" pitchFamily="34" charset="0"/>
            </a:endParaRPr>
          </a:p>
          <a:p>
            <a:pPr algn="ctr"/>
            <a:r>
              <a:rPr lang="pt-BR" b="1" dirty="0" err="1">
                <a:latin typeface="Century Gothic" panose="020B0502020202020204" pitchFamily="34" charset="0"/>
              </a:rPr>
              <a:t>Fall</a:t>
            </a:r>
            <a:r>
              <a:rPr lang="pt-BR" b="1" dirty="0">
                <a:latin typeface="Century Gothic" panose="020B0502020202020204" pitchFamily="34" charset="0"/>
              </a:rPr>
              <a:t>/2017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6385C1-446F-4510-A91D-269C8C9721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056" y="3756173"/>
            <a:ext cx="1430980" cy="954107"/>
          </a:xfrm>
          <a:prstGeom prst="rect">
            <a:avLst/>
          </a:prstGeom>
        </p:spPr>
      </p:pic>
      <p:sp>
        <p:nvSpPr>
          <p:cNvPr id="9" name="CaixaDeTexto 9">
            <a:extLst>
              <a:ext uri="{FF2B5EF4-FFF2-40B4-BE49-F238E27FC236}">
                <a16:creationId xmlns:a16="http://schemas.microsoft.com/office/drawing/2014/main" id="{24C35EF0-BAAD-4580-9493-09671B5ACFBA}"/>
              </a:ext>
            </a:extLst>
          </p:cNvPr>
          <p:cNvSpPr txBox="1"/>
          <p:nvPr/>
        </p:nvSpPr>
        <p:spPr>
          <a:xfrm>
            <a:off x="2544853" y="1311151"/>
            <a:ext cx="438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Century Gothic" panose="020B0502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835446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A23458-E0AD-4171-8018-224995E717C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23D319-E47D-475F-B6BD-0B3D56A24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tângulo 18">
            <a:extLst>
              <a:ext uri="{FF2B5EF4-FFF2-40B4-BE49-F238E27FC236}">
                <a16:creationId xmlns:a16="http://schemas.microsoft.com/office/drawing/2014/main" id="{4D8E9B32-30B8-4971-A555-ADD1FDD61AAA}"/>
              </a:ext>
            </a:extLst>
          </p:cNvPr>
          <p:cNvSpPr/>
          <p:nvPr/>
        </p:nvSpPr>
        <p:spPr>
          <a:xfrm>
            <a:off x="807427" y="2740120"/>
            <a:ext cx="7822039" cy="2156251"/>
          </a:xfrm>
          <a:prstGeom prst="rect">
            <a:avLst/>
          </a:prstGeom>
          <a:noFill/>
          <a:ln w="3175">
            <a:solidFill>
              <a:srgbClr val="FFFF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15">
            <a:extLst>
              <a:ext uri="{FF2B5EF4-FFF2-40B4-BE49-F238E27FC236}">
                <a16:creationId xmlns:a16="http://schemas.microsoft.com/office/drawing/2014/main" id="{10E81CB3-B621-4C5F-BA62-3D6ECBB266A4}"/>
              </a:ext>
            </a:extLst>
          </p:cNvPr>
          <p:cNvSpPr/>
          <p:nvPr/>
        </p:nvSpPr>
        <p:spPr>
          <a:xfrm>
            <a:off x="693127" y="3058687"/>
            <a:ext cx="7822039" cy="2156251"/>
          </a:xfrm>
          <a:prstGeom prst="rect">
            <a:avLst/>
          </a:prstGeom>
          <a:solidFill>
            <a:srgbClr val="CC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17">
            <a:extLst>
              <a:ext uri="{FF2B5EF4-FFF2-40B4-BE49-F238E27FC236}">
                <a16:creationId xmlns:a16="http://schemas.microsoft.com/office/drawing/2014/main" id="{3A32268F-9FCC-4EFD-9F31-E170522205E6}"/>
              </a:ext>
            </a:extLst>
          </p:cNvPr>
          <p:cNvSpPr/>
          <p:nvPr/>
        </p:nvSpPr>
        <p:spPr>
          <a:xfrm>
            <a:off x="514533" y="2987249"/>
            <a:ext cx="7822039" cy="2156251"/>
          </a:xfrm>
          <a:prstGeom prst="rect">
            <a:avLst/>
          </a:prstGeom>
          <a:solidFill>
            <a:srgbClr val="CC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6">
            <a:extLst>
              <a:ext uri="{FF2B5EF4-FFF2-40B4-BE49-F238E27FC236}">
                <a16:creationId xmlns:a16="http://schemas.microsoft.com/office/drawing/2014/main" id="{6245749C-2C65-4813-BFC2-EE7DCBA8F848}"/>
              </a:ext>
            </a:extLst>
          </p:cNvPr>
          <p:cNvSpPr txBox="1"/>
          <p:nvPr/>
        </p:nvSpPr>
        <p:spPr>
          <a:xfrm>
            <a:off x="1040575" y="3171914"/>
            <a:ext cx="6769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SELF-BALANCING ROBOT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93C7DC-C899-46BE-9EC2-8C0D04803B59}"/>
              </a:ext>
            </a:extLst>
          </p:cNvPr>
          <p:cNvSpPr txBox="1"/>
          <p:nvPr/>
        </p:nvSpPr>
        <p:spPr>
          <a:xfrm>
            <a:off x="878498" y="3556241"/>
            <a:ext cx="73870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pt-BR" dirty="0">
                <a:solidFill>
                  <a:prstClr val="white"/>
                </a:solidFill>
              </a:rPr>
              <a:t>MICROCONTROLERS</a:t>
            </a:r>
          </a:p>
          <a:p>
            <a:pPr lvl="0" algn="ctr"/>
            <a:r>
              <a:rPr lang="en-MY" dirty="0" err="1">
                <a:solidFill>
                  <a:prstClr val="white"/>
                </a:solidFill>
              </a:rPr>
              <a:t>Dr.</a:t>
            </a:r>
            <a:r>
              <a:rPr lang="en-MY" dirty="0">
                <a:solidFill>
                  <a:prstClr val="white"/>
                </a:solidFill>
              </a:rPr>
              <a:t> Mahmoud El </a:t>
            </a:r>
            <a:r>
              <a:rPr lang="en-MY" dirty="0" err="1">
                <a:solidFill>
                  <a:prstClr val="white"/>
                </a:solidFill>
              </a:rPr>
              <a:t>Samanty</a:t>
            </a:r>
            <a:r>
              <a:rPr lang="en-MY" dirty="0">
                <a:solidFill>
                  <a:prstClr val="white"/>
                </a:solidFill>
              </a:rPr>
              <a:t> | Eng. Hossam Hassan</a:t>
            </a:r>
          </a:p>
          <a:p>
            <a:pPr lvl="0" algn="ctr"/>
            <a:r>
              <a:rPr lang="en-MY" dirty="0">
                <a:solidFill>
                  <a:prstClr val="white"/>
                </a:solidFill>
              </a:rPr>
              <a:t>Berit Adina </a:t>
            </a:r>
            <a:r>
              <a:rPr lang="en-MY" dirty="0" err="1">
                <a:solidFill>
                  <a:prstClr val="white"/>
                </a:solidFill>
              </a:rPr>
              <a:t>Händel</a:t>
            </a:r>
            <a:r>
              <a:rPr lang="en-MY" dirty="0">
                <a:solidFill>
                  <a:prstClr val="white"/>
                </a:solidFill>
              </a:rPr>
              <a:t>						171018</a:t>
            </a:r>
          </a:p>
          <a:p>
            <a:pPr lvl="0" algn="ctr"/>
            <a:r>
              <a:rPr lang="en-MY" dirty="0">
                <a:solidFill>
                  <a:prstClr val="white"/>
                </a:solidFill>
              </a:rPr>
              <a:t>Gabriel de Brito Silva					171020</a:t>
            </a:r>
          </a:p>
          <a:p>
            <a:pPr lvl="0" algn="ctr"/>
            <a:r>
              <a:rPr lang="en-MY" dirty="0" err="1">
                <a:solidFill>
                  <a:prstClr val="white"/>
                </a:solidFill>
              </a:rPr>
              <a:t>Hedaya</a:t>
            </a:r>
            <a:r>
              <a:rPr lang="en-MY" dirty="0">
                <a:solidFill>
                  <a:prstClr val="white"/>
                </a:solidFill>
              </a:rPr>
              <a:t> Ali						171103</a:t>
            </a:r>
          </a:p>
          <a:p>
            <a:pPr lvl="0" algn="ctr"/>
            <a:r>
              <a:rPr lang="en-MY" dirty="0" err="1">
                <a:solidFill>
                  <a:prstClr val="white"/>
                </a:solidFill>
              </a:rPr>
              <a:t>Mohd</a:t>
            </a:r>
            <a:r>
              <a:rPr lang="en-MY" dirty="0">
                <a:solidFill>
                  <a:prstClr val="white"/>
                </a:solidFill>
              </a:rPr>
              <a:t> Saiful Akmal Bin </a:t>
            </a:r>
            <a:r>
              <a:rPr lang="en-MY" dirty="0" err="1">
                <a:solidFill>
                  <a:prstClr val="white"/>
                </a:solidFill>
              </a:rPr>
              <a:t>Razali</a:t>
            </a:r>
            <a:r>
              <a:rPr lang="en-MY" dirty="0">
                <a:solidFill>
                  <a:prstClr val="white"/>
                </a:solidFill>
              </a:rPr>
              <a:t>					171021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1590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1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A23458-E0AD-4171-8018-224995E717C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23D319-E47D-475F-B6BD-0B3D56A24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tângulo 18">
            <a:extLst>
              <a:ext uri="{FF2B5EF4-FFF2-40B4-BE49-F238E27FC236}">
                <a16:creationId xmlns:a16="http://schemas.microsoft.com/office/drawing/2014/main" id="{4D8E9B32-30B8-4971-A555-ADD1FDD61AAA}"/>
              </a:ext>
            </a:extLst>
          </p:cNvPr>
          <p:cNvSpPr/>
          <p:nvPr/>
        </p:nvSpPr>
        <p:spPr>
          <a:xfrm>
            <a:off x="807427" y="-116302"/>
            <a:ext cx="7822039" cy="5012674"/>
          </a:xfrm>
          <a:prstGeom prst="rect">
            <a:avLst/>
          </a:prstGeom>
          <a:noFill/>
          <a:ln w="3175">
            <a:solidFill>
              <a:srgbClr val="FFFF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15">
            <a:extLst>
              <a:ext uri="{FF2B5EF4-FFF2-40B4-BE49-F238E27FC236}">
                <a16:creationId xmlns:a16="http://schemas.microsoft.com/office/drawing/2014/main" id="{10E81CB3-B621-4C5F-BA62-3D6ECBB266A4}"/>
              </a:ext>
            </a:extLst>
          </p:cNvPr>
          <p:cNvSpPr/>
          <p:nvPr/>
        </p:nvSpPr>
        <p:spPr>
          <a:xfrm>
            <a:off x="693127" y="202265"/>
            <a:ext cx="7822039" cy="5012674"/>
          </a:xfrm>
          <a:prstGeom prst="rect">
            <a:avLst/>
          </a:prstGeom>
          <a:solidFill>
            <a:srgbClr val="CC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17">
            <a:extLst>
              <a:ext uri="{FF2B5EF4-FFF2-40B4-BE49-F238E27FC236}">
                <a16:creationId xmlns:a16="http://schemas.microsoft.com/office/drawing/2014/main" id="{3A32268F-9FCC-4EFD-9F31-E170522205E6}"/>
              </a:ext>
            </a:extLst>
          </p:cNvPr>
          <p:cNvSpPr/>
          <p:nvPr/>
        </p:nvSpPr>
        <p:spPr>
          <a:xfrm>
            <a:off x="514533" y="130827"/>
            <a:ext cx="7822039" cy="5012674"/>
          </a:xfrm>
          <a:prstGeom prst="rect">
            <a:avLst/>
          </a:prstGeom>
          <a:solidFill>
            <a:srgbClr val="CC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6">
            <a:extLst>
              <a:ext uri="{FF2B5EF4-FFF2-40B4-BE49-F238E27FC236}">
                <a16:creationId xmlns:a16="http://schemas.microsoft.com/office/drawing/2014/main" id="{6245749C-2C65-4813-BFC2-EE7DCBA8F848}"/>
              </a:ext>
            </a:extLst>
          </p:cNvPr>
          <p:cNvSpPr txBox="1"/>
          <p:nvPr/>
        </p:nvSpPr>
        <p:spPr>
          <a:xfrm>
            <a:off x="1040575" y="394847"/>
            <a:ext cx="6769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9950BA4-9682-41DA-8FAF-76B29DBEC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352" y="1301887"/>
            <a:ext cx="7636667" cy="339447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To design a two-wheeled self-balancing robot.</a:t>
            </a:r>
          </a:p>
          <a:p>
            <a:pPr>
              <a:lnSpc>
                <a:spcPct val="200000"/>
              </a:lnSpc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To fabricate a two-wheeled self-balancing robot.</a:t>
            </a:r>
          </a:p>
          <a:p>
            <a:pPr>
              <a:lnSpc>
                <a:spcPct val="200000"/>
              </a:lnSpc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To demonstrate a two-wheeled self-balancing robot that can stay upright.</a:t>
            </a:r>
          </a:p>
          <a:p>
            <a:endParaRPr 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3855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1" grpId="0"/>
      <p:bldP spid="9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80974" y="160020"/>
            <a:ext cx="8782051" cy="4808220"/>
          </a:xfrm>
          <a:prstGeom prst="rect">
            <a:avLst/>
          </a:prstGeom>
          <a:noFill/>
          <a:ln w="3175">
            <a:solidFill>
              <a:srgbClr val="595959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74" t="2940" r="1579" b="2556"/>
          <a:stretch/>
        </p:blipFill>
        <p:spPr>
          <a:xfrm>
            <a:off x="4523875" y="141371"/>
            <a:ext cx="4475747" cy="4860758"/>
          </a:xfrm>
          <a:prstGeom prst="rect">
            <a:avLst/>
          </a:prstGeom>
        </p:spPr>
      </p:pic>
      <p:cxnSp>
        <p:nvCxnSpPr>
          <p:cNvPr id="7" name="Conector reto 6"/>
          <p:cNvCxnSpPr/>
          <p:nvPr/>
        </p:nvCxnSpPr>
        <p:spPr>
          <a:xfrm flipV="1">
            <a:off x="4838229" y="3923537"/>
            <a:ext cx="3004185" cy="381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/>
          <p:cNvCxnSpPr/>
          <p:nvPr/>
        </p:nvCxnSpPr>
        <p:spPr>
          <a:xfrm>
            <a:off x="5624994" y="3984497"/>
            <a:ext cx="3108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ipse 8"/>
          <p:cNvSpPr/>
          <p:nvPr/>
        </p:nvSpPr>
        <p:spPr>
          <a:xfrm>
            <a:off x="4893517" y="3784429"/>
            <a:ext cx="91440" cy="91440"/>
          </a:xfrm>
          <a:prstGeom prst="ellipse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2"/>
          <p:cNvSpPr txBox="1"/>
          <p:nvPr/>
        </p:nvSpPr>
        <p:spPr>
          <a:xfrm>
            <a:off x="437500" y="3085304"/>
            <a:ext cx="3807004" cy="11079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pt-BR"/>
            </a:defPPr>
            <a:lvl1pPr marL="0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8911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97823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6734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95645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94556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93468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92379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91290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The pendulum consists of a mass, which is connected to the base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’s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mass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 The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pendulum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can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freely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rotate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around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the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joint point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and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the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base’s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mass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can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be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move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along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the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x-axis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17" name="Conector reto 16"/>
          <p:cNvCxnSpPr/>
          <p:nvPr/>
        </p:nvCxnSpPr>
        <p:spPr>
          <a:xfrm>
            <a:off x="428702" y="3346440"/>
            <a:ext cx="3108960" cy="0"/>
          </a:xfrm>
          <a:prstGeom prst="line">
            <a:avLst/>
          </a:prstGeom>
          <a:ln>
            <a:solidFill>
              <a:srgbClr val="595959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428702" y="3660385"/>
            <a:ext cx="3446160" cy="0"/>
          </a:xfrm>
          <a:prstGeom prst="line">
            <a:avLst/>
          </a:prstGeom>
          <a:ln>
            <a:solidFill>
              <a:srgbClr val="595959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>
            <a:off x="428702" y="3988189"/>
            <a:ext cx="3108960" cy="0"/>
          </a:xfrm>
          <a:prstGeom prst="line">
            <a:avLst/>
          </a:prstGeom>
          <a:ln>
            <a:solidFill>
              <a:srgbClr val="595959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3" descr="coordsys">
            <a:extLst>
              <a:ext uri="{FF2B5EF4-FFF2-40B4-BE49-F238E27FC236}">
                <a16:creationId xmlns:a16="http://schemas.microsoft.com/office/drawing/2014/main" id="{2839B1D0-B8B5-4682-B299-6E672EB61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6" b="10822"/>
          <a:stretch>
            <a:fillRect/>
          </a:stretch>
        </p:blipFill>
        <p:spPr bwMode="auto">
          <a:xfrm>
            <a:off x="5124030" y="2187861"/>
            <a:ext cx="120967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2" descr="invertPendulum">
            <a:extLst>
              <a:ext uri="{FF2B5EF4-FFF2-40B4-BE49-F238E27FC236}">
                <a16:creationId xmlns:a16="http://schemas.microsoft.com/office/drawing/2014/main" id="{76640E05-8823-4C84-BF1F-9269173A9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175" y="1760189"/>
            <a:ext cx="2057400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7">
            <a:extLst>
              <a:ext uri="{FF2B5EF4-FFF2-40B4-BE49-F238E27FC236}">
                <a16:creationId xmlns:a16="http://schemas.microsoft.com/office/drawing/2014/main" id="{75CBB1A7-6704-426D-A556-D1F48F6F4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685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CE8B386B-713B-4A5F-9E80-89BE9FADC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0332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" name="CaixaDeTexto 2">
            <a:extLst>
              <a:ext uri="{FF2B5EF4-FFF2-40B4-BE49-F238E27FC236}">
                <a16:creationId xmlns:a16="http://schemas.microsoft.com/office/drawing/2014/main" id="{05B2A963-1780-4B50-B213-CA9BCEB95CDC}"/>
              </a:ext>
            </a:extLst>
          </p:cNvPr>
          <p:cNvSpPr txBox="1"/>
          <p:nvPr/>
        </p:nvSpPr>
        <p:spPr>
          <a:xfrm>
            <a:off x="428702" y="1748254"/>
            <a:ext cx="3893335" cy="107292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pt-BR"/>
            </a:defPPr>
            <a:lvl1pPr marL="0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8911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97823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6734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95645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94556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93468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92379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91290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we assume that the robot is mainly unstable in rotation around the wheel axis. Therefore, the model becomes 2-diminsional (z- and x-axis) and 2-DOF (position on x-axis and inclination angle).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Conector reto 16">
            <a:extLst>
              <a:ext uri="{FF2B5EF4-FFF2-40B4-BE49-F238E27FC236}">
                <a16:creationId xmlns:a16="http://schemas.microsoft.com/office/drawing/2014/main" id="{AD5DD4DF-F499-47AF-9B80-A87365E1E96E}"/>
              </a:ext>
            </a:extLst>
          </p:cNvPr>
          <p:cNvCxnSpPr/>
          <p:nvPr/>
        </p:nvCxnSpPr>
        <p:spPr>
          <a:xfrm>
            <a:off x="428702" y="1967547"/>
            <a:ext cx="3108960" cy="0"/>
          </a:xfrm>
          <a:prstGeom prst="line">
            <a:avLst/>
          </a:prstGeom>
          <a:ln>
            <a:solidFill>
              <a:srgbClr val="595959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17">
            <a:extLst>
              <a:ext uri="{FF2B5EF4-FFF2-40B4-BE49-F238E27FC236}">
                <a16:creationId xmlns:a16="http://schemas.microsoft.com/office/drawing/2014/main" id="{B808C661-E7FE-4D32-A7BC-3CCB55E44AA9}"/>
              </a:ext>
            </a:extLst>
          </p:cNvPr>
          <p:cNvCxnSpPr/>
          <p:nvPr/>
        </p:nvCxnSpPr>
        <p:spPr>
          <a:xfrm>
            <a:off x="428702" y="2281492"/>
            <a:ext cx="3446160" cy="0"/>
          </a:xfrm>
          <a:prstGeom prst="line">
            <a:avLst/>
          </a:prstGeom>
          <a:ln>
            <a:solidFill>
              <a:srgbClr val="595959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18">
            <a:extLst>
              <a:ext uri="{FF2B5EF4-FFF2-40B4-BE49-F238E27FC236}">
                <a16:creationId xmlns:a16="http://schemas.microsoft.com/office/drawing/2014/main" id="{0D2786DE-086C-4D4A-89AE-932C081C7EB5}"/>
              </a:ext>
            </a:extLst>
          </p:cNvPr>
          <p:cNvCxnSpPr/>
          <p:nvPr/>
        </p:nvCxnSpPr>
        <p:spPr>
          <a:xfrm>
            <a:off x="428702" y="2609296"/>
            <a:ext cx="3108960" cy="0"/>
          </a:xfrm>
          <a:prstGeom prst="line">
            <a:avLst/>
          </a:prstGeom>
          <a:ln>
            <a:solidFill>
              <a:srgbClr val="595959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ixaDeTexto 4">
            <a:extLst>
              <a:ext uri="{FF2B5EF4-FFF2-40B4-BE49-F238E27FC236}">
                <a16:creationId xmlns:a16="http://schemas.microsoft.com/office/drawing/2014/main" id="{EECD3198-712D-41CF-85CD-F21F31A7FFA4}"/>
              </a:ext>
            </a:extLst>
          </p:cNvPr>
          <p:cNvSpPr txBox="1"/>
          <p:nvPr/>
        </p:nvSpPr>
        <p:spPr>
          <a:xfrm>
            <a:off x="428702" y="605713"/>
            <a:ext cx="238463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cap="all" dirty="0">
                <a:solidFill>
                  <a:schemeClr val="bg1"/>
                </a:solidFill>
                <a:latin typeface="Century Gothic" panose="020B0502020202020204" pitchFamily="34" charset="0"/>
                <a:ea typeface="Tahoma" pitchFamily="34" charset="0"/>
                <a:cs typeface="Arial" pitchFamily="34" charset="0"/>
              </a:rPr>
              <a:t>Inverted Pendulum</a:t>
            </a:r>
          </a:p>
        </p:txBody>
      </p:sp>
      <p:sp>
        <p:nvSpPr>
          <p:cNvPr id="37" name="CaixaDeTexto 4">
            <a:extLst>
              <a:ext uri="{FF2B5EF4-FFF2-40B4-BE49-F238E27FC236}">
                <a16:creationId xmlns:a16="http://schemas.microsoft.com/office/drawing/2014/main" id="{C5A6B071-DA44-4C37-8E11-FC9782D26C23}"/>
              </a:ext>
            </a:extLst>
          </p:cNvPr>
          <p:cNvSpPr txBox="1"/>
          <p:nvPr/>
        </p:nvSpPr>
        <p:spPr>
          <a:xfrm>
            <a:off x="6215945" y="549576"/>
            <a:ext cx="238463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400" b="1" cap="all" dirty="0">
                <a:solidFill>
                  <a:schemeClr val="bg1"/>
                </a:solidFill>
                <a:latin typeface="Century Gothic" panose="020B0502020202020204" pitchFamily="34" charset="0"/>
                <a:ea typeface="Tahoma" pitchFamily="34" charset="0"/>
                <a:cs typeface="Arial" pitchFamily="34" charset="0"/>
              </a:rPr>
              <a:t>Theoretical</a:t>
            </a:r>
          </a:p>
          <a:p>
            <a:pPr algn="r"/>
            <a:r>
              <a:rPr lang="fr-FR" sz="2400" b="1" cap="all" dirty="0">
                <a:solidFill>
                  <a:schemeClr val="bg1"/>
                </a:solidFill>
                <a:latin typeface="Century Gothic" panose="020B0502020202020204" pitchFamily="34" charset="0"/>
                <a:ea typeface="Tahoma" pitchFamily="34" charset="0"/>
                <a:cs typeface="Arial" pitchFamily="34" charset="0"/>
              </a:rPr>
              <a:t>A</a:t>
            </a:r>
            <a:r>
              <a:rPr lang="en-US" sz="2400" b="1" cap="all" dirty="0" err="1">
                <a:solidFill>
                  <a:schemeClr val="bg1"/>
                </a:solidFill>
                <a:latin typeface="Century Gothic" panose="020B0502020202020204" pitchFamily="34" charset="0"/>
                <a:ea typeface="Tahoma" pitchFamily="34" charset="0"/>
                <a:cs typeface="Arial" pitchFamily="34" charset="0"/>
              </a:rPr>
              <a:t>nalysis</a:t>
            </a:r>
            <a:r>
              <a:rPr lang="en-US" sz="2400" b="1" cap="all" dirty="0">
                <a:solidFill>
                  <a:schemeClr val="bg1"/>
                </a:solidFill>
                <a:latin typeface="Century Gothic" panose="020B0502020202020204" pitchFamily="34" charset="0"/>
                <a:ea typeface="Tahoma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74277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  <p:bldP spid="31" grpId="0"/>
      <p:bldP spid="36" grpId="0"/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80974" y="160020"/>
            <a:ext cx="8782051" cy="4808220"/>
          </a:xfrm>
          <a:prstGeom prst="rect">
            <a:avLst/>
          </a:prstGeom>
          <a:noFill/>
          <a:ln w="3175">
            <a:solidFill>
              <a:srgbClr val="595959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74" t="2940" r="1579" b="2556"/>
          <a:stretch/>
        </p:blipFill>
        <p:spPr>
          <a:xfrm>
            <a:off x="4523875" y="141371"/>
            <a:ext cx="4475747" cy="4860758"/>
          </a:xfrm>
          <a:prstGeom prst="rect">
            <a:avLst/>
          </a:prstGeom>
        </p:spPr>
      </p:pic>
      <p:cxnSp>
        <p:nvCxnSpPr>
          <p:cNvPr id="7" name="Conector reto 6"/>
          <p:cNvCxnSpPr/>
          <p:nvPr/>
        </p:nvCxnSpPr>
        <p:spPr>
          <a:xfrm flipV="1">
            <a:off x="4838229" y="3923537"/>
            <a:ext cx="3004185" cy="3810"/>
          </a:xfrm>
          <a:prstGeom prst="line">
            <a:avLst/>
          </a:prstGeom>
          <a:ln>
            <a:solidFill>
              <a:srgbClr val="FFFFF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/>
          <p:cNvCxnSpPr/>
          <p:nvPr/>
        </p:nvCxnSpPr>
        <p:spPr>
          <a:xfrm>
            <a:off x="5624994" y="3984497"/>
            <a:ext cx="3108960" cy="0"/>
          </a:xfrm>
          <a:prstGeom prst="line">
            <a:avLst/>
          </a:prstGeom>
          <a:ln>
            <a:solidFill>
              <a:srgbClr val="FFFFF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ipse 8"/>
          <p:cNvSpPr/>
          <p:nvPr/>
        </p:nvSpPr>
        <p:spPr>
          <a:xfrm>
            <a:off x="4893517" y="3784429"/>
            <a:ext cx="91440" cy="91440"/>
          </a:xfrm>
          <a:prstGeom prst="ellipse">
            <a:avLst/>
          </a:prstGeom>
          <a:noFill/>
          <a:ln w="3175">
            <a:solidFill>
              <a:srgbClr val="FFFFF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30" name="Picture 3" descr="coordsys">
            <a:extLst>
              <a:ext uri="{FF2B5EF4-FFF2-40B4-BE49-F238E27FC236}">
                <a16:creationId xmlns:a16="http://schemas.microsoft.com/office/drawing/2014/main" id="{2839B1D0-B8B5-4682-B299-6E672EB61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6" b="10822"/>
          <a:stretch>
            <a:fillRect/>
          </a:stretch>
        </p:blipFill>
        <p:spPr bwMode="auto">
          <a:xfrm>
            <a:off x="5124030" y="2187861"/>
            <a:ext cx="120967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2" descr="invertPendulum">
            <a:extLst>
              <a:ext uri="{FF2B5EF4-FFF2-40B4-BE49-F238E27FC236}">
                <a16:creationId xmlns:a16="http://schemas.microsoft.com/office/drawing/2014/main" id="{76640E05-8823-4C84-BF1F-9269173A9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175" y="1760189"/>
            <a:ext cx="2057400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7">
            <a:extLst>
              <a:ext uri="{FF2B5EF4-FFF2-40B4-BE49-F238E27FC236}">
                <a16:creationId xmlns:a16="http://schemas.microsoft.com/office/drawing/2014/main" id="{75CBB1A7-6704-426D-A556-D1F48F6F4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685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CE8B386B-713B-4A5F-9E80-89BE9FADC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0332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7" name="CaixaDeTexto 4">
            <a:extLst>
              <a:ext uri="{FF2B5EF4-FFF2-40B4-BE49-F238E27FC236}">
                <a16:creationId xmlns:a16="http://schemas.microsoft.com/office/drawing/2014/main" id="{C5A6B071-DA44-4C37-8E11-FC9782D26C23}"/>
              </a:ext>
            </a:extLst>
          </p:cNvPr>
          <p:cNvSpPr txBox="1"/>
          <p:nvPr/>
        </p:nvSpPr>
        <p:spPr>
          <a:xfrm>
            <a:off x="6215945" y="549576"/>
            <a:ext cx="238463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400" b="1" cap="all" dirty="0">
                <a:solidFill>
                  <a:schemeClr val="bg1"/>
                </a:solidFill>
                <a:latin typeface="Century Gothic" panose="020B0502020202020204" pitchFamily="34" charset="0"/>
                <a:ea typeface="Tahoma" pitchFamily="34" charset="0"/>
                <a:cs typeface="Arial" pitchFamily="34" charset="0"/>
              </a:rPr>
              <a:t>Theoretical</a:t>
            </a:r>
          </a:p>
          <a:p>
            <a:pPr algn="r"/>
            <a:r>
              <a:rPr lang="fr-FR" sz="2400" b="1" cap="all" dirty="0">
                <a:solidFill>
                  <a:schemeClr val="bg1"/>
                </a:solidFill>
                <a:latin typeface="Century Gothic" panose="020B0502020202020204" pitchFamily="34" charset="0"/>
                <a:ea typeface="Tahoma" pitchFamily="34" charset="0"/>
                <a:cs typeface="Arial" pitchFamily="34" charset="0"/>
              </a:rPr>
              <a:t>A</a:t>
            </a:r>
            <a:r>
              <a:rPr lang="en-US" sz="2400" b="1" cap="all" dirty="0" err="1">
                <a:solidFill>
                  <a:schemeClr val="bg1"/>
                </a:solidFill>
                <a:latin typeface="Century Gothic" panose="020B0502020202020204" pitchFamily="34" charset="0"/>
                <a:ea typeface="Tahoma" pitchFamily="34" charset="0"/>
                <a:cs typeface="Arial" pitchFamily="34" charset="0"/>
              </a:rPr>
              <a:t>nalysis</a:t>
            </a:r>
            <a:r>
              <a:rPr lang="en-US" sz="2400" b="1" cap="all" dirty="0">
                <a:solidFill>
                  <a:schemeClr val="bg1"/>
                </a:solidFill>
                <a:latin typeface="Century Gothic" panose="020B0502020202020204" pitchFamily="34" charset="0"/>
                <a:ea typeface="Tahoma" pitchFamily="34" charset="0"/>
                <a:cs typeface="Arial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DB754FF-D8D8-4B19-BFC1-B31870EE33DE}"/>
                  </a:ext>
                </a:extLst>
              </p:cNvPr>
              <p:cNvSpPr/>
              <p:nvPr/>
            </p:nvSpPr>
            <p:spPr>
              <a:xfrm>
                <a:off x="-146570" y="1561302"/>
                <a:ext cx="4572000" cy="70615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DB754FF-D8D8-4B19-BFC1-B31870EE3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6570" y="1561302"/>
                <a:ext cx="4572000" cy="706155"/>
              </a:xfrm>
              <a:prstGeom prst="rect">
                <a:avLst/>
              </a:prstGeom>
              <a:blipFill>
                <a:blip r:embed="rId6"/>
                <a:stretch>
                  <a:fillRect b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4B32D3AB-A594-47B0-939F-CA03D0D46B4F}"/>
              </a:ext>
            </a:extLst>
          </p:cNvPr>
          <p:cNvGrpSpPr/>
          <p:nvPr/>
        </p:nvGrpSpPr>
        <p:grpSpPr>
          <a:xfrm>
            <a:off x="1151828" y="2213670"/>
            <a:ext cx="3528694" cy="548005"/>
            <a:chOff x="0" y="0"/>
            <a:chExt cx="3529137" cy="548005"/>
          </a:xfrm>
        </p:grpSpPr>
        <p:sp>
          <p:nvSpPr>
            <p:cNvPr id="24" name="Text Box 2">
              <a:extLst>
                <a:ext uri="{FF2B5EF4-FFF2-40B4-BE49-F238E27FC236}">
                  <a16:creationId xmlns:a16="http://schemas.microsoft.com/office/drawing/2014/main" id="{4379CBA2-3033-492C-B8FB-0847CAB083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4400" y="95250"/>
              <a:ext cx="882595" cy="4527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de-DE" sz="1200">
                  <a:solidFill>
                    <a:srgbClr val="4472C4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kin. energy of mass m</a:t>
              </a:r>
              <a:endParaRPr lang="en-US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 Box 2">
              <a:extLst>
                <a:ext uri="{FF2B5EF4-FFF2-40B4-BE49-F238E27FC236}">
                  <a16:creationId xmlns:a16="http://schemas.microsoft.com/office/drawing/2014/main" id="{B7EB7F8D-F082-48FB-BFA7-0FE2D65F3A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95250"/>
              <a:ext cx="882595" cy="4527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de-DE" sz="1200">
                  <a:solidFill>
                    <a:srgbClr val="4472C4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kin. energy of mass M</a:t>
              </a:r>
              <a:endParaRPr lang="en-US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A52D58C5-AF23-4720-87DE-DC7D9CEF830B}"/>
                </a:ext>
              </a:extLst>
            </p:cNvPr>
            <p:cNvSpPr/>
            <p:nvPr/>
          </p:nvSpPr>
          <p:spPr>
            <a:xfrm rot="16200000">
              <a:off x="333375" y="-219075"/>
              <a:ext cx="133350" cy="571500"/>
            </a:xfrm>
            <a:prstGeom prst="leftBrace">
              <a:avLst>
                <a:gd name="adj1" fmla="val 36759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5444D219-FF77-4ABE-BEE7-E2F0B60D0C3F}"/>
                </a:ext>
              </a:extLst>
            </p:cNvPr>
            <p:cNvSpPr/>
            <p:nvPr/>
          </p:nvSpPr>
          <p:spPr>
            <a:xfrm rot="16200000">
              <a:off x="1257300" y="-438150"/>
              <a:ext cx="99695" cy="1019175"/>
            </a:xfrm>
            <a:prstGeom prst="leftBrace">
              <a:avLst>
                <a:gd name="adj1" fmla="val 36759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3AFB57B6-084A-4F53-9642-95ABF19BD12F}"/>
                </a:ext>
              </a:extLst>
            </p:cNvPr>
            <p:cNvSpPr/>
            <p:nvPr/>
          </p:nvSpPr>
          <p:spPr>
            <a:xfrm rot="16200000">
              <a:off x="2162175" y="-180975"/>
              <a:ext cx="114300" cy="514350"/>
            </a:xfrm>
            <a:prstGeom prst="leftBrace">
              <a:avLst>
                <a:gd name="adj1" fmla="val 36759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" name="Left Brace 28">
              <a:extLst>
                <a:ext uri="{FF2B5EF4-FFF2-40B4-BE49-F238E27FC236}">
                  <a16:creationId xmlns:a16="http://schemas.microsoft.com/office/drawing/2014/main" id="{16EF20C8-D4B5-4829-80F4-C816B6D55AC2}"/>
                </a:ext>
              </a:extLst>
            </p:cNvPr>
            <p:cNvSpPr/>
            <p:nvPr/>
          </p:nvSpPr>
          <p:spPr>
            <a:xfrm rot="16200000">
              <a:off x="2733675" y="-180975"/>
              <a:ext cx="114300" cy="514350"/>
            </a:xfrm>
            <a:prstGeom prst="leftBrace">
              <a:avLst>
                <a:gd name="adj1" fmla="val 36759"/>
                <a:gd name="adj2" fmla="val 8106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0" name="Text Box 2">
              <a:extLst>
                <a:ext uri="{FF2B5EF4-FFF2-40B4-BE49-F238E27FC236}">
                  <a16:creationId xmlns:a16="http://schemas.microsoft.com/office/drawing/2014/main" id="{983D3BFF-6B28-4EAD-B2FE-C7F492D9F5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4500" y="85725"/>
              <a:ext cx="985962" cy="4527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de-DE" sz="1200">
                  <a:solidFill>
                    <a:srgbClr val="4472C4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rot. energy of mass m</a:t>
              </a:r>
              <a:endParaRPr lang="en-US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Text Box 2">
              <a:extLst>
                <a:ext uri="{FF2B5EF4-FFF2-40B4-BE49-F238E27FC236}">
                  <a16:creationId xmlns:a16="http://schemas.microsoft.com/office/drawing/2014/main" id="{9E6488DC-58FC-4317-81CA-DDA3200217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3175" y="85725"/>
              <a:ext cx="985962" cy="4527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de-DE" sz="1200">
                  <a:solidFill>
                    <a:srgbClr val="4472C4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pot. energy of mass m</a:t>
              </a:r>
              <a:endParaRPr lang="en-US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0DEF392-07CB-40A1-83CB-8DCE8D8C6C83}"/>
                  </a:ext>
                </a:extLst>
              </p:cNvPr>
              <p:cNvSpPr/>
              <p:nvPr/>
            </p:nvSpPr>
            <p:spPr>
              <a:xfrm>
                <a:off x="1120085" y="2898597"/>
                <a:ext cx="1892056" cy="576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den>
                          </m:f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𝛽</m:t>
                      </m:r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0DEF392-07CB-40A1-83CB-8DCE8D8C6C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085" y="2898597"/>
                <a:ext cx="1892056" cy="5763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 Box 2">
            <a:extLst>
              <a:ext uri="{FF2B5EF4-FFF2-40B4-BE49-F238E27FC236}">
                <a16:creationId xmlns:a16="http://schemas.microsoft.com/office/drawing/2014/main" id="{A2634D82-324A-40E2-9603-AF4823289C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8005" y="3392815"/>
            <a:ext cx="2027555" cy="452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MY" sz="120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damping of the pendulum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843B7492-8DC6-4876-A1A7-3288AF071B26}"/>
              </a:ext>
            </a:extLst>
          </p:cNvPr>
          <p:cNvSpPr/>
          <p:nvPr/>
        </p:nvSpPr>
        <p:spPr>
          <a:xfrm rot="16200000">
            <a:off x="2737575" y="3213745"/>
            <a:ext cx="113665" cy="323215"/>
          </a:xfrm>
          <a:prstGeom prst="leftBrace">
            <a:avLst>
              <a:gd name="adj1" fmla="val 3675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95500DB-227A-4520-BBC8-F85061D12BE7}"/>
                  </a:ext>
                </a:extLst>
              </p:cNvPr>
              <p:cNvSpPr/>
              <p:nvPr/>
            </p:nvSpPr>
            <p:spPr>
              <a:xfrm>
                <a:off x="702292" y="3970846"/>
                <a:ext cx="3331425" cy="576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̈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95500DB-227A-4520-BBC8-F85061D12B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292" y="3970846"/>
                <a:ext cx="3331425" cy="576376"/>
              </a:xfrm>
              <a:prstGeom prst="rect">
                <a:avLst/>
              </a:prstGeom>
              <a:blipFill>
                <a:blip r:embed="rId8"/>
                <a:stretch>
                  <a:fillRect r="-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CaixaDeTexto 4">
            <a:extLst>
              <a:ext uri="{FF2B5EF4-FFF2-40B4-BE49-F238E27FC236}">
                <a16:creationId xmlns:a16="http://schemas.microsoft.com/office/drawing/2014/main" id="{384CB865-7C78-4CBC-BA06-B8101F3F2157}"/>
              </a:ext>
            </a:extLst>
          </p:cNvPr>
          <p:cNvSpPr txBox="1"/>
          <p:nvPr/>
        </p:nvSpPr>
        <p:spPr>
          <a:xfrm>
            <a:off x="428702" y="605713"/>
            <a:ext cx="238463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cap="all" dirty="0">
                <a:solidFill>
                  <a:schemeClr val="bg1"/>
                </a:solidFill>
                <a:latin typeface="Century Gothic" panose="020B0502020202020204" pitchFamily="34" charset="0"/>
                <a:ea typeface="Tahoma" pitchFamily="34" charset="0"/>
                <a:cs typeface="Arial" pitchFamily="34" charset="0"/>
              </a:rPr>
              <a:t>Inverted Pendulum</a:t>
            </a:r>
          </a:p>
        </p:txBody>
      </p:sp>
    </p:spTree>
    <p:extLst>
      <p:ext uri="{BB962C8B-B14F-4D97-AF65-F5344CB8AC3E}">
        <p14:creationId xmlns:p14="http://schemas.microsoft.com/office/powerpoint/2010/main" val="418226338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9" name="Conector reto 8"/>
          <p:cNvCxnSpPr/>
          <p:nvPr/>
        </p:nvCxnSpPr>
        <p:spPr>
          <a:xfrm>
            <a:off x="180975" y="2609850"/>
            <a:ext cx="8801389" cy="0"/>
          </a:xfrm>
          <a:prstGeom prst="line">
            <a:avLst/>
          </a:prstGeom>
          <a:ln>
            <a:solidFill>
              <a:srgbClr val="FFFFF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8803048" y="2482288"/>
            <a:ext cx="91440" cy="91440"/>
          </a:xfrm>
          <a:prstGeom prst="ellipse">
            <a:avLst/>
          </a:prstGeom>
          <a:noFill/>
          <a:ln w="3175">
            <a:solidFill>
              <a:srgbClr val="FFFFF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0948A5-A3EB-4EAB-BC0D-03E58F125A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1"/>
            <a:ext cx="9143999" cy="5140989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4384772" y="4247427"/>
            <a:ext cx="464820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2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FIRST DESIGN</a:t>
            </a:r>
          </a:p>
        </p:txBody>
      </p:sp>
      <p:cxnSp>
        <p:nvCxnSpPr>
          <p:cNvPr id="18" name="Conector reto 8">
            <a:extLst>
              <a:ext uri="{FF2B5EF4-FFF2-40B4-BE49-F238E27FC236}">
                <a16:creationId xmlns:a16="http://schemas.microsoft.com/office/drawing/2014/main" id="{1DC59783-F1EF-4B2F-8374-143C2FE811E0}"/>
              </a:ext>
            </a:extLst>
          </p:cNvPr>
          <p:cNvCxnSpPr>
            <a:cxnSpLocks/>
          </p:cNvCxnSpPr>
          <p:nvPr/>
        </p:nvCxnSpPr>
        <p:spPr>
          <a:xfrm>
            <a:off x="3970745" y="4883665"/>
            <a:ext cx="523040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21">
            <a:extLst>
              <a:ext uri="{FF2B5EF4-FFF2-40B4-BE49-F238E27FC236}">
                <a16:creationId xmlns:a16="http://schemas.microsoft.com/office/drawing/2014/main" id="{802FB5D1-6D6A-4A36-9960-F9BDD8AD366E}"/>
              </a:ext>
            </a:extLst>
          </p:cNvPr>
          <p:cNvCxnSpPr>
            <a:cxnSpLocks/>
          </p:cNvCxnSpPr>
          <p:nvPr/>
        </p:nvCxnSpPr>
        <p:spPr>
          <a:xfrm>
            <a:off x="4148166" y="4920921"/>
            <a:ext cx="238835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22">
            <a:extLst>
              <a:ext uri="{FF2B5EF4-FFF2-40B4-BE49-F238E27FC236}">
                <a16:creationId xmlns:a16="http://schemas.microsoft.com/office/drawing/2014/main" id="{B8332DBA-364B-4EBB-858E-45C61CF205C4}"/>
              </a:ext>
            </a:extLst>
          </p:cNvPr>
          <p:cNvCxnSpPr>
            <a:cxnSpLocks/>
          </p:cNvCxnSpPr>
          <p:nvPr/>
        </p:nvCxnSpPr>
        <p:spPr>
          <a:xfrm flipV="1">
            <a:off x="5665228" y="4981209"/>
            <a:ext cx="3605772" cy="6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ipse 7">
            <a:extLst>
              <a:ext uri="{FF2B5EF4-FFF2-40B4-BE49-F238E27FC236}">
                <a16:creationId xmlns:a16="http://schemas.microsoft.com/office/drawing/2014/main" id="{9FB7C49B-C009-4071-8EDC-111000C0A5D0}"/>
              </a:ext>
            </a:extLst>
          </p:cNvPr>
          <p:cNvSpPr/>
          <p:nvPr/>
        </p:nvSpPr>
        <p:spPr>
          <a:xfrm>
            <a:off x="9006840" y="4759390"/>
            <a:ext cx="91440" cy="91440"/>
          </a:xfrm>
          <a:prstGeom prst="ellipse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3">
            <a:extLst>
              <a:ext uri="{FF2B5EF4-FFF2-40B4-BE49-F238E27FC236}">
                <a16:creationId xmlns:a16="http://schemas.microsoft.com/office/drawing/2014/main" id="{CF67183C-7058-47AC-8DF9-71B4D6DAF7F6}"/>
              </a:ext>
            </a:extLst>
          </p:cNvPr>
          <p:cNvSpPr/>
          <p:nvPr/>
        </p:nvSpPr>
        <p:spPr>
          <a:xfrm>
            <a:off x="3970745" y="4949982"/>
            <a:ext cx="62455" cy="62455"/>
          </a:xfrm>
          <a:prstGeom prst="ellipse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9042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">
        <p:fade/>
      </p:transition>
    </mc:Choice>
    <mc:Fallback>
      <p:transition spd="med" advTm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1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9" name="Conector reto 8"/>
          <p:cNvCxnSpPr/>
          <p:nvPr/>
        </p:nvCxnSpPr>
        <p:spPr>
          <a:xfrm>
            <a:off x="180975" y="2609850"/>
            <a:ext cx="8801389" cy="0"/>
          </a:xfrm>
          <a:prstGeom prst="line">
            <a:avLst/>
          </a:prstGeom>
          <a:ln>
            <a:solidFill>
              <a:srgbClr val="FFFFF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8803048" y="2482288"/>
            <a:ext cx="91440" cy="91440"/>
          </a:xfrm>
          <a:prstGeom prst="ellipse">
            <a:avLst/>
          </a:prstGeom>
          <a:noFill/>
          <a:ln w="3175">
            <a:solidFill>
              <a:srgbClr val="FFFFF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0948A5-A3EB-4EAB-BC0D-03E58F125A2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1"/>
            <a:ext cx="9143999" cy="5140989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4384772" y="4247427"/>
            <a:ext cx="464820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2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FIRST DESIGN</a:t>
            </a:r>
          </a:p>
        </p:txBody>
      </p:sp>
      <p:cxnSp>
        <p:nvCxnSpPr>
          <p:cNvPr id="18" name="Conector reto 8">
            <a:extLst>
              <a:ext uri="{FF2B5EF4-FFF2-40B4-BE49-F238E27FC236}">
                <a16:creationId xmlns:a16="http://schemas.microsoft.com/office/drawing/2014/main" id="{1DC59783-F1EF-4B2F-8374-143C2FE811E0}"/>
              </a:ext>
            </a:extLst>
          </p:cNvPr>
          <p:cNvCxnSpPr>
            <a:cxnSpLocks/>
          </p:cNvCxnSpPr>
          <p:nvPr/>
        </p:nvCxnSpPr>
        <p:spPr>
          <a:xfrm>
            <a:off x="3970745" y="4883665"/>
            <a:ext cx="523040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21">
            <a:extLst>
              <a:ext uri="{FF2B5EF4-FFF2-40B4-BE49-F238E27FC236}">
                <a16:creationId xmlns:a16="http://schemas.microsoft.com/office/drawing/2014/main" id="{802FB5D1-6D6A-4A36-9960-F9BDD8AD366E}"/>
              </a:ext>
            </a:extLst>
          </p:cNvPr>
          <p:cNvCxnSpPr>
            <a:cxnSpLocks/>
          </p:cNvCxnSpPr>
          <p:nvPr/>
        </p:nvCxnSpPr>
        <p:spPr>
          <a:xfrm>
            <a:off x="4148166" y="4920921"/>
            <a:ext cx="238835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22">
            <a:extLst>
              <a:ext uri="{FF2B5EF4-FFF2-40B4-BE49-F238E27FC236}">
                <a16:creationId xmlns:a16="http://schemas.microsoft.com/office/drawing/2014/main" id="{B8332DBA-364B-4EBB-858E-45C61CF205C4}"/>
              </a:ext>
            </a:extLst>
          </p:cNvPr>
          <p:cNvCxnSpPr>
            <a:cxnSpLocks/>
          </p:cNvCxnSpPr>
          <p:nvPr/>
        </p:nvCxnSpPr>
        <p:spPr>
          <a:xfrm flipV="1">
            <a:off x="5665228" y="4981209"/>
            <a:ext cx="3605772" cy="6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ipse 7">
            <a:extLst>
              <a:ext uri="{FF2B5EF4-FFF2-40B4-BE49-F238E27FC236}">
                <a16:creationId xmlns:a16="http://schemas.microsoft.com/office/drawing/2014/main" id="{9FB7C49B-C009-4071-8EDC-111000C0A5D0}"/>
              </a:ext>
            </a:extLst>
          </p:cNvPr>
          <p:cNvSpPr/>
          <p:nvPr/>
        </p:nvSpPr>
        <p:spPr>
          <a:xfrm>
            <a:off x="9006840" y="4759390"/>
            <a:ext cx="91440" cy="91440"/>
          </a:xfrm>
          <a:prstGeom prst="ellipse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3">
            <a:extLst>
              <a:ext uri="{FF2B5EF4-FFF2-40B4-BE49-F238E27FC236}">
                <a16:creationId xmlns:a16="http://schemas.microsoft.com/office/drawing/2014/main" id="{CF67183C-7058-47AC-8DF9-71B4D6DAF7F6}"/>
              </a:ext>
            </a:extLst>
          </p:cNvPr>
          <p:cNvSpPr/>
          <p:nvPr/>
        </p:nvSpPr>
        <p:spPr>
          <a:xfrm>
            <a:off x="3970745" y="4949982"/>
            <a:ext cx="62455" cy="62455"/>
          </a:xfrm>
          <a:prstGeom prst="ellipse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209623-4F35-47C4-8664-83A27C6B69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49" t="36269" r="37174" b="20548"/>
          <a:stretch/>
        </p:blipFill>
        <p:spPr>
          <a:xfrm>
            <a:off x="2400341" y="349527"/>
            <a:ext cx="4371765" cy="376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8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9" name="Conector reto 8"/>
          <p:cNvCxnSpPr/>
          <p:nvPr/>
        </p:nvCxnSpPr>
        <p:spPr>
          <a:xfrm>
            <a:off x="180975" y="2609850"/>
            <a:ext cx="8801389" cy="0"/>
          </a:xfrm>
          <a:prstGeom prst="line">
            <a:avLst/>
          </a:prstGeom>
          <a:ln>
            <a:solidFill>
              <a:srgbClr val="FFFFF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523874" y="1532632"/>
            <a:ext cx="46482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NOME DO APRESENTADOR</a:t>
            </a:r>
          </a:p>
        </p:txBody>
      </p:sp>
      <p:cxnSp>
        <p:nvCxnSpPr>
          <p:cNvPr id="22" name="Conector reto 21"/>
          <p:cNvCxnSpPr/>
          <p:nvPr/>
        </p:nvCxnSpPr>
        <p:spPr>
          <a:xfrm>
            <a:off x="180975" y="2655570"/>
            <a:ext cx="5518785" cy="0"/>
          </a:xfrm>
          <a:prstGeom prst="line">
            <a:avLst/>
          </a:prstGeom>
          <a:ln>
            <a:solidFill>
              <a:srgbClr val="FFFFF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/>
          <p:cNvCxnSpPr/>
          <p:nvPr/>
        </p:nvCxnSpPr>
        <p:spPr>
          <a:xfrm>
            <a:off x="3482340" y="2716530"/>
            <a:ext cx="3108960" cy="0"/>
          </a:xfrm>
          <a:prstGeom prst="line">
            <a:avLst/>
          </a:prstGeom>
          <a:ln>
            <a:solidFill>
              <a:srgbClr val="FFFFF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8803048" y="2482288"/>
            <a:ext cx="91440" cy="91440"/>
          </a:xfrm>
          <a:prstGeom prst="ellipse">
            <a:avLst/>
          </a:prstGeom>
          <a:noFill/>
          <a:ln w="3175">
            <a:solidFill>
              <a:srgbClr val="FFFFF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271961" y="2695781"/>
            <a:ext cx="62455" cy="62455"/>
          </a:xfrm>
          <a:prstGeom prst="ellipse">
            <a:avLst/>
          </a:prstGeom>
          <a:noFill/>
          <a:ln w="3175">
            <a:solidFill>
              <a:srgbClr val="FFFFF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7B80F9-5DA5-465E-A45E-946449F6A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1700" y="500439"/>
            <a:ext cx="6803000" cy="38248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971C72-DC75-4905-8A96-A72E8A5A2D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0" r="37230"/>
          <a:stretch/>
        </p:blipFill>
        <p:spPr>
          <a:xfrm>
            <a:off x="6662331" y="500439"/>
            <a:ext cx="2481669" cy="3824823"/>
          </a:xfrm>
          <a:prstGeom prst="rect">
            <a:avLst/>
          </a:prstGeom>
        </p:spPr>
      </p:pic>
      <p:cxnSp>
        <p:nvCxnSpPr>
          <p:cNvPr id="12" name="Conector reto 8">
            <a:extLst>
              <a:ext uri="{FF2B5EF4-FFF2-40B4-BE49-F238E27FC236}">
                <a16:creationId xmlns:a16="http://schemas.microsoft.com/office/drawing/2014/main" id="{247B1081-7D85-44C9-90C9-9AD635EEC3AA}"/>
              </a:ext>
            </a:extLst>
          </p:cNvPr>
          <p:cNvCxnSpPr/>
          <p:nvPr/>
        </p:nvCxnSpPr>
        <p:spPr>
          <a:xfrm>
            <a:off x="180975" y="4637419"/>
            <a:ext cx="880138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21">
            <a:extLst>
              <a:ext uri="{FF2B5EF4-FFF2-40B4-BE49-F238E27FC236}">
                <a16:creationId xmlns:a16="http://schemas.microsoft.com/office/drawing/2014/main" id="{B45BBD2D-E5C7-44BE-B39B-729BB395B36D}"/>
              </a:ext>
            </a:extLst>
          </p:cNvPr>
          <p:cNvCxnSpPr/>
          <p:nvPr/>
        </p:nvCxnSpPr>
        <p:spPr>
          <a:xfrm>
            <a:off x="180975" y="4683139"/>
            <a:ext cx="551878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22">
            <a:extLst>
              <a:ext uri="{FF2B5EF4-FFF2-40B4-BE49-F238E27FC236}">
                <a16:creationId xmlns:a16="http://schemas.microsoft.com/office/drawing/2014/main" id="{9DED12C1-FCDA-4A2D-95A3-5444E275F210}"/>
              </a:ext>
            </a:extLst>
          </p:cNvPr>
          <p:cNvCxnSpPr/>
          <p:nvPr/>
        </p:nvCxnSpPr>
        <p:spPr>
          <a:xfrm>
            <a:off x="3482340" y="4744099"/>
            <a:ext cx="3108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7">
            <a:extLst>
              <a:ext uri="{FF2B5EF4-FFF2-40B4-BE49-F238E27FC236}">
                <a16:creationId xmlns:a16="http://schemas.microsoft.com/office/drawing/2014/main" id="{BABD7A78-CA50-41B5-94FE-A1BE9A8FFA3A}"/>
              </a:ext>
            </a:extLst>
          </p:cNvPr>
          <p:cNvSpPr/>
          <p:nvPr/>
        </p:nvSpPr>
        <p:spPr>
          <a:xfrm>
            <a:off x="8803048" y="4509857"/>
            <a:ext cx="91440" cy="91440"/>
          </a:xfrm>
          <a:prstGeom prst="ellipse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23">
            <a:extLst>
              <a:ext uri="{FF2B5EF4-FFF2-40B4-BE49-F238E27FC236}">
                <a16:creationId xmlns:a16="http://schemas.microsoft.com/office/drawing/2014/main" id="{2ADCE4D8-D081-4CD1-A9EF-588424D2ADFA}"/>
              </a:ext>
            </a:extLst>
          </p:cNvPr>
          <p:cNvSpPr/>
          <p:nvPr/>
        </p:nvSpPr>
        <p:spPr>
          <a:xfrm>
            <a:off x="271961" y="4723350"/>
            <a:ext cx="62455" cy="62455"/>
          </a:xfrm>
          <a:prstGeom prst="ellipse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8750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4031</TotalTime>
  <Words>503</Words>
  <Application>Microsoft Office PowerPoint</Application>
  <PresentationFormat>On-screen Show (16:9)</PresentationFormat>
  <Paragraphs>67</Paragraphs>
  <Slides>22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Cambria Math</vt:lpstr>
      <vt:lpstr>Century Gothic</vt:lpstr>
      <vt:lpstr>Tahoma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MonkeyBusiness</Manager>
  <Company>MonkeyBusiness</Company>
  <LinksUpToDate>false</LinksUpToDate>
  <SharedDoc>false</SharedDoc>
  <HyperlinkBase>www.monkeybusiness.com.br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MonkeyBusiness</dc:title>
  <dc:subject>Direção de Arte</dc:subject>
  <dc:creator>MonkeyBusiness</dc:creator>
  <cp:keywords/>
  <dc:description>www.monkeybusiness.com.br_x000d_contato@monkeybusiness.com.br_x000d_(55 11) 2729.9615 / 2615.6096</dc:description>
  <cp:lastModifiedBy>Gabriel de Brito Silva</cp:lastModifiedBy>
  <cp:revision>200</cp:revision>
  <dcterms:created xsi:type="dcterms:W3CDTF">2011-08-24T22:15:08Z</dcterms:created>
  <dcterms:modified xsi:type="dcterms:W3CDTF">2017-12-06T16:12:37Z</dcterms:modified>
  <cp:category>Agência de Apresentações Profissionais</cp:category>
</cp:coreProperties>
</file>